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74" r:id="rId2"/>
    <p:sldId id="257" r:id="rId3"/>
    <p:sldId id="293" r:id="rId4"/>
    <p:sldId id="280" r:id="rId5"/>
    <p:sldId id="294" r:id="rId6"/>
    <p:sldId id="295" r:id="rId7"/>
    <p:sldId id="296" r:id="rId8"/>
    <p:sldId id="297" r:id="rId9"/>
    <p:sldId id="298" r:id="rId10"/>
    <p:sldId id="281" r:id="rId11"/>
    <p:sldId id="300" r:id="rId12"/>
    <p:sldId id="260" r:id="rId13"/>
    <p:sldId id="299" r:id="rId14"/>
    <p:sldId id="301" r:id="rId15"/>
  </p:sldIdLst>
  <p:sldSz cx="12192000" cy="6858000"/>
  <p:notesSz cx="6858000" cy="9144000"/>
  <p:custDataLst>
    <p:tags r:id="rId17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3800" b="1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3800" b="1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3800" b="1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3800" b="1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3800" b="1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5pPr>
    <a:lvl6pPr marL="2286000" algn="l" defTabSz="914400" rtl="0" eaLnBrk="1" latinLnBrk="0" hangingPunct="1">
      <a:defRPr sz="3800" b="1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6pPr>
    <a:lvl7pPr marL="2743200" algn="l" defTabSz="914400" rtl="0" eaLnBrk="1" latinLnBrk="0" hangingPunct="1">
      <a:defRPr sz="3800" b="1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7pPr>
    <a:lvl8pPr marL="3200400" algn="l" defTabSz="914400" rtl="0" eaLnBrk="1" latinLnBrk="0" hangingPunct="1">
      <a:defRPr sz="3800" b="1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8pPr>
    <a:lvl9pPr marL="3657600" algn="l" defTabSz="914400" rtl="0" eaLnBrk="1" latinLnBrk="0" hangingPunct="1">
      <a:defRPr sz="3800" b="1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FFFF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774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0A2BC8-800A-4262-8262-01275D3C9DD0}" type="datetimeFigureOut">
              <a:rPr lang="en-US" smtClean="0"/>
              <a:t>23/01/2022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467122-4381-4239-A1F5-55B1E58C3E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5527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467122-4381-4239-A1F5-55B1E58C3E9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9515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333C71D7-F7CE-49BB-A375-BD912E47A64C}" type="slidenum">
              <a:rPr lang="en-US" altLang="en-US">
                <a:latin typeface="Arial" panose="020B0604020202020204" pitchFamily="34" charset="0"/>
              </a:rPr>
              <a:pPr eaLnBrk="1" hangingPunct="1"/>
              <a:t>11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14969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34F609-2975-4483-8214-173547A584A0}" type="datetimeFigureOut">
              <a:rPr lang="en-US"/>
              <a:pPr>
                <a:defRPr/>
              </a:pPr>
              <a:t>23/01/2022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A558FE-31EB-4924-8633-F902EE519B70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127009275"/>
      </p:ext>
    </p:extLst>
  </p:cSld>
  <p:clrMapOvr>
    <a:masterClrMapping/>
  </p:clrMapOvr>
  <p:transition spd="med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24BD1E-D434-4225-9DEF-797A683FC84A}" type="datetimeFigureOut">
              <a:rPr lang="en-US"/>
              <a:pPr>
                <a:defRPr/>
              </a:pPr>
              <a:t>23/01/2022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70A307-5EE7-4DF5-84B5-557F732C3571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423155973"/>
      </p:ext>
    </p:extLst>
  </p:cSld>
  <p:clrMapOvr>
    <a:masterClrMapping/>
  </p:clrMapOvr>
  <p:transition spd="med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1EC8FE-E230-4F47-932E-6B766729B78C}" type="datetimeFigureOut">
              <a:rPr lang="en-US"/>
              <a:pPr>
                <a:defRPr/>
              </a:pPr>
              <a:t>23/01/2022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0B475F-AE79-4330-950B-574746538164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616194908"/>
      </p:ext>
    </p:extLst>
  </p:cSld>
  <p:clrMapOvr>
    <a:masterClrMapping/>
  </p:clrMapOvr>
  <p:transition spd="med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4AFFF5-AA75-491E-9803-7898211E9028}" type="datetimeFigureOut">
              <a:rPr lang="en-US"/>
              <a:pPr>
                <a:defRPr/>
              </a:pPr>
              <a:t>23/01/2022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EB7C17-9A4B-4DE4-BEDD-A09CD36C3F7B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441833632"/>
      </p:ext>
    </p:extLst>
  </p:cSld>
  <p:clrMapOvr>
    <a:masterClrMapping/>
  </p:clrMapOvr>
  <p:transition spd="med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87B909-1CFE-4394-B348-59EA1F8E7A7F}" type="datetimeFigureOut">
              <a:rPr lang="en-US"/>
              <a:pPr>
                <a:defRPr/>
              </a:pPr>
              <a:t>23/01/2022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E2804E-35DA-459F-BF3E-666C9ADD3C1B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552738436"/>
      </p:ext>
    </p:extLst>
  </p:cSld>
  <p:clrMapOvr>
    <a:masterClrMapping/>
  </p:clrMapOvr>
  <p:transition spd="med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57B957-1558-4EDC-BBF2-2F0BE94F3C54}" type="datetimeFigureOut">
              <a:rPr lang="en-US"/>
              <a:pPr>
                <a:defRPr/>
              </a:pPr>
              <a:t>23/01/2022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F9AAF2-1877-409B-A5BC-BA7EB657018F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261879832"/>
      </p:ext>
    </p:extLst>
  </p:cSld>
  <p:clrMapOvr>
    <a:masterClrMapping/>
  </p:clrMapOvr>
  <p:transition spd="med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BF4E3D-609C-4321-A49E-0FCE60186A45}" type="datetimeFigureOut">
              <a:rPr lang="en-US"/>
              <a:pPr>
                <a:defRPr/>
              </a:pPr>
              <a:t>23/01/2022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298BBC-88C9-4106-92A3-FF45448D5418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113988724"/>
      </p:ext>
    </p:extLst>
  </p:cSld>
  <p:clrMapOvr>
    <a:masterClrMapping/>
  </p:clrMapOvr>
  <p:transition spd="med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00A24D-D5D9-4516-B60E-727B27D82E11}" type="datetimeFigureOut">
              <a:rPr lang="en-US"/>
              <a:pPr>
                <a:defRPr/>
              </a:pPr>
              <a:t>23/01/2022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B549DF-F91A-4D3B-8384-0C2D8712194C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069451684"/>
      </p:ext>
    </p:extLst>
  </p:cSld>
  <p:clrMapOvr>
    <a:masterClrMapping/>
  </p:clrMapOvr>
  <p:transition spd="med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CF8C23-A96B-47D6-ABF9-EE06A5EE27DC}" type="datetimeFigureOut">
              <a:rPr lang="en-US"/>
              <a:pPr>
                <a:defRPr/>
              </a:pPr>
              <a:t>23/01/2022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C5FEC7-03CC-43E3-8461-77A710FF18FE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53515666"/>
      </p:ext>
    </p:extLst>
  </p:cSld>
  <p:clrMapOvr>
    <a:masterClrMapping/>
  </p:clrMapOvr>
  <p:transition spd="med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246082-FD9B-4EE4-B0A1-91B7F965DCD4}" type="datetimeFigureOut">
              <a:rPr lang="en-US"/>
              <a:pPr>
                <a:defRPr/>
              </a:pPr>
              <a:t>23/01/2022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A02F37-E900-4185-AE1D-D67654F15672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229151209"/>
      </p:ext>
    </p:extLst>
  </p:cSld>
  <p:clrMapOvr>
    <a:masterClrMapping/>
  </p:clrMapOvr>
  <p:transition spd="med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849EA3-65DF-4F1F-8CA3-AAEEBCCA0986}" type="datetimeFigureOut">
              <a:rPr lang="en-US"/>
              <a:pPr>
                <a:defRPr/>
              </a:pPr>
              <a:t>23/01/2022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74CFCD-8B76-4408-883E-41109903D5FC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109506164"/>
      </p:ext>
    </p:extLst>
  </p:cSld>
  <p:clrMapOvr>
    <a:masterClrMapping/>
  </p:clrMapOvr>
  <p:transition spd="med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0">
          <a:fgClr>
            <a:srgbClr val="FFFF0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/>
              <a:t>Click to edit Master text styles</a:t>
            </a:r>
          </a:p>
          <a:p>
            <a:pPr lvl="1"/>
            <a:r>
              <a:rPr lang="en-US" altLang="vi-VN"/>
              <a:t>Second level</a:t>
            </a:r>
          </a:p>
          <a:p>
            <a:pPr lvl="2"/>
            <a:r>
              <a:rPr lang="en-US" altLang="vi-VN"/>
              <a:t>Third level</a:t>
            </a:r>
          </a:p>
          <a:p>
            <a:pPr lvl="3"/>
            <a:r>
              <a:rPr lang="en-US" altLang="vi-VN"/>
              <a:t>Fourth level</a:t>
            </a:r>
          </a:p>
          <a:p>
            <a:pPr lvl="4"/>
            <a:r>
              <a:rPr lang="en-US" altLang="vi-VN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C40BEE55-01B3-4601-BD39-B7AAC31F474B}" type="datetimeFigureOut">
              <a:rPr lang="en-US"/>
              <a:pPr>
                <a:defRPr/>
              </a:pPr>
              <a:t>23/01/2022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 b="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B7CB057C-906D-40A3-BCBD-FF5C5D199B7E}" type="slidenum">
              <a:rPr lang="en-US" altLang="vi-VN"/>
              <a:pPr/>
              <a:t>‹#›</a:t>
            </a:fld>
            <a:endParaRPr lang="en-US" alt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dissolv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Times New Roman" panose="02020603050405020304" pitchFamily="18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Times New Roman" panose="02020603050405020304" pitchFamily="18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Times New Roman" panose="02020603050405020304" pitchFamily="18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Times New Roman" panose="02020603050405020304" pitchFamily="18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Times New Roman" panose="02020603050405020304" pitchFamily="18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gif"/><Relationship Id="rId4" Type="http://schemas.openxmlformats.org/officeDocument/2006/relationships/image" Target="../media/image8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1" descr="C:\ja11^001.jpg"/>
          <p:cNvPicPr>
            <a:picLocks noChangeAspect="1" noChangeArrowheads="1"/>
          </p:cNvPicPr>
          <p:nvPr/>
        </p:nvPicPr>
        <p:blipFill>
          <a:blip r:embed="rId2">
            <a:lum bright="-18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566"/>
          <a:stretch>
            <a:fillRect/>
          </a:stretch>
        </p:blipFill>
        <p:spPr bwMode="auto">
          <a:xfrm>
            <a:off x="1524000" y="1143000"/>
            <a:ext cx="91440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5" descr="xmascandles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138864"/>
            <a:ext cx="1143000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6" descr="xmascandles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00" y="6138864"/>
            <a:ext cx="1143000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Text Box 37"/>
          <p:cNvSpPr txBox="1">
            <a:spLocks noChangeArrowheads="1"/>
          </p:cNvSpPr>
          <p:nvPr/>
        </p:nvSpPr>
        <p:spPr bwMode="auto">
          <a:xfrm>
            <a:off x="2628900" y="-20782"/>
            <a:ext cx="74676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Times New Roman" panose="02020603050405020304" pitchFamily="18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Times New Roman" panose="02020603050405020304" pitchFamily="18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Times New Roman" panose="02020603050405020304" pitchFamily="18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Times New Roman" panose="02020603050405020304" pitchFamily="18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        Thứ tư ngày 12 tháng 01 năm 2022              </a:t>
            </a:r>
            <a:r>
              <a:rPr lang="en-US" altLang="en-US" u="sng" dirty="0">
                <a:solidFill>
                  <a:srgbClr val="000000"/>
                </a:solidFill>
                <a:latin typeface="Times New Roman" panose="02020603050405020304" pitchFamily="18" charset="0"/>
              </a:rPr>
              <a:t>Tập đọc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:</a:t>
            </a: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8"/>
          <p:cNvSpPr txBox="1">
            <a:spLocks noChangeArrowheads="1"/>
          </p:cNvSpPr>
          <p:nvPr/>
        </p:nvSpPr>
        <p:spPr bwMode="auto">
          <a:xfrm>
            <a:off x="1905000" y="1466542"/>
            <a:ext cx="2667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Times New Roman" panose="02020603050405020304" pitchFamily="18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Times New Roman" panose="02020603050405020304" pitchFamily="18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Times New Roman" panose="02020603050405020304" pitchFamily="18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Times New Roman" panose="02020603050405020304" pitchFamily="18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u="sng" dirty="0">
                <a:latin typeface="Times New Roman" panose="02020603050405020304" pitchFamily="18" charset="0"/>
              </a:rPr>
              <a:t>Luyện đọc</a:t>
            </a:r>
            <a:r>
              <a:rPr lang="en-US" altLang="en-US" dirty="0">
                <a:latin typeface="Times New Roman" panose="02020603050405020304" pitchFamily="18" charset="0"/>
              </a:rPr>
              <a:t>:</a:t>
            </a:r>
          </a:p>
        </p:txBody>
      </p:sp>
      <p:sp>
        <p:nvSpPr>
          <p:cNvPr id="10243" name="Text Box 9"/>
          <p:cNvSpPr txBox="1">
            <a:spLocks noChangeArrowheads="1"/>
          </p:cNvSpPr>
          <p:nvPr/>
        </p:nvSpPr>
        <p:spPr bwMode="auto">
          <a:xfrm>
            <a:off x="5410200" y="1465907"/>
            <a:ext cx="37338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Times New Roman" panose="02020603050405020304" pitchFamily="18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Times New Roman" panose="02020603050405020304" pitchFamily="18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Times New Roman" panose="02020603050405020304" pitchFamily="18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Times New Roman" panose="02020603050405020304" pitchFamily="18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u="sng" dirty="0">
                <a:latin typeface="Times New Roman" panose="02020603050405020304" pitchFamily="18" charset="0"/>
              </a:rPr>
              <a:t>Tìm hiểu bài</a:t>
            </a:r>
            <a:r>
              <a:rPr lang="en-US" altLang="en-US" dirty="0">
                <a:latin typeface="Times New Roman" panose="02020603050405020304" pitchFamily="18" charset="0"/>
              </a:rPr>
              <a:t>:</a:t>
            </a:r>
          </a:p>
        </p:txBody>
      </p:sp>
      <p:grpSp>
        <p:nvGrpSpPr>
          <p:cNvPr id="10244" name="Group 10"/>
          <p:cNvGrpSpPr>
            <a:grpSpLocks/>
          </p:cNvGrpSpPr>
          <p:nvPr/>
        </p:nvGrpSpPr>
        <p:grpSpPr bwMode="auto">
          <a:xfrm>
            <a:off x="4267200" y="1981200"/>
            <a:ext cx="1676400" cy="4224338"/>
            <a:chOff x="2304" y="1488"/>
            <a:chExt cx="1056" cy="2661"/>
          </a:xfrm>
        </p:grpSpPr>
        <p:sp>
          <p:nvSpPr>
            <p:cNvPr id="10257" name="Line 7"/>
            <p:cNvSpPr>
              <a:spLocks noChangeShapeType="1"/>
            </p:cNvSpPr>
            <p:nvPr/>
          </p:nvSpPr>
          <p:spPr bwMode="auto">
            <a:xfrm>
              <a:off x="2832" y="1488"/>
              <a:ext cx="0" cy="266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58" name="Line 12"/>
            <p:cNvSpPr>
              <a:spLocks noChangeShapeType="1"/>
            </p:cNvSpPr>
            <p:nvPr/>
          </p:nvSpPr>
          <p:spPr bwMode="auto">
            <a:xfrm>
              <a:off x="2304" y="1488"/>
              <a:ext cx="105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0" name="Oval 19"/>
          <p:cNvSpPr/>
          <p:nvPr/>
        </p:nvSpPr>
        <p:spPr>
          <a:xfrm>
            <a:off x="5410200" y="2360614"/>
            <a:ext cx="1460500" cy="1425575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con</a:t>
            </a:r>
          </a:p>
        </p:txBody>
      </p:sp>
      <p:cxnSp>
        <p:nvCxnSpPr>
          <p:cNvPr id="22" name="Straight Connector 21"/>
          <p:cNvCxnSpPr/>
          <p:nvPr/>
        </p:nvCxnSpPr>
        <p:spPr>
          <a:xfrm flipV="1">
            <a:off x="6822650" y="2486338"/>
            <a:ext cx="589389" cy="485463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7391401" y="2209318"/>
            <a:ext cx="3098801" cy="76248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Mặt trời: 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cho trẻ con nhìn rõ</a:t>
            </a:r>
          </a:p>
        </p:txBody>
      </p:sp>
      <p:cxnSp>
        <p:nvCxnSpPr>
          <p:cNvPr id="25" name="Straight Connector 24"/>
          <p:cNvCxnSpPr/>
          <p:nvPr/>
        </p:nvCxnSpPr>
        <p:spPr>
          <a:xfrm>
            <a:off x="6822650" y="3275740"/>
            <a:ext cx="589389" cy="51044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7378701" y="3127376"/>
            <a:ext cx="3190875" cy="159702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Mẹ: 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cho trẻ tình yêu, lời ru, bế bồng chăm sóc</a:t>
            </a:r>
          </a:p>
        </p:txBody>
      </p:sp>
      <p:cxnSp>
        <p:nvCxnSpPr>
          <p:cNvPr id="29" name="Straight Connector 28"/>
          <p:cNvCxnSpPr>
            <a:stCxn id="20" idx="5"/>
          </p:cNvCxnSpPr>
          <p:nvPr/>
        </p:nvCxnSpPr>
        <p:spPr>
          <a:xfrm>
            <a:off x="6656816" y="3577417"/>
            <a:ext cx="721885" cy="1611572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7412038" y="4749800"/>
            <a:ext cx="3124200" cy="20320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Bố: 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giúp trẻ hiểu biết, bảo cho trẻ ngoan, dạy trẻ biết nghĩ.</a:t>
            </a:r>
          </a:p>
        </p:txBody>
      </p:sp>
      <p:cxnSp>
        <p:nvCxnSpPr>
          <p:cNvPr id="36" name="Straight Connector 35"/>
          <p:cNvCxnSpPr>
            <a:cxnSpLocks noChangeShapeType="1"/>
            <a:stCxn id="20" idx="4"/>
            <a:endCxn id="37" idx="0"/>
          </p:cNvCxnSpPr>
          <p:nvPr/>
        </p:nvCxnSpPr>
        <p:spPr bwMode="auto">
          <a:xfrm>
            <a:off x="6140451" y="3786188"/>
            <a:ext cx="111125" cy="1555750"/>
          </a:xfrm>
          <a:prstGeom prst="line">
            <a:avLst/>
          </a:prstGeom>
          <a:noFill/>
          <a:ln w="38100" algn="ctr">
            <a:solidFill>
              <a:schemeClr val="accent1"/>
            </a:solidFill>
            <a:round/>
            <a:headEnd/>
            <a:tailEnd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7" name="Rectangle 36"/>
          <p:cNvSpPr/>
          <p:nvPr/>
        </p:nvSpPr>
        <p:spPr>
          <a:xfrm>
            <a:off x="5253039" y="5341938"/>
            <a:ext cx="1997075" cy="14478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dạy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9" name="Text Box 33"/>
          <p:cNvSpPr txBox="1">
            <a:spLocks noChangeArrowheads="1"/>
          </p:cNvSpPr>
          <p:nvPr/>
        </p:nvSpPr>
        <p:spPr bwMode="auto">
          <a:xfrm>
            <a:off x="2069129" y="2690966"/>
            <a:ext cx="305276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Times New Roman" panose="02020603050405020304" pitchFamily="18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Times New Roman" panose="02020603050405020304" pitchFamily="18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Times New Roman" panose="02020603050405020304" pitchFamily="18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Times New Roman" panose="02020603050405020304" pitchFamily="18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dirty="0">
                <a:latin typeface="Times New Roman" panose="02020603050405020304" pitchFamily="18" charset="0"/>
              </a:rPr>
              <a:t>- chuyện cổ tích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073323" y="3224558"/>
            <a:ext cx="25907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- nhìn rõ 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057401" y="3834826"/>
            <a:ext cx="28798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- chăm sóc</a:t>
            </a: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3" grpId="0" animBg="1"/>
      <p:bldP spid="26" grpId="0" animBg="1"/>
      <p:bldP spid="30" grpId="0" animBg="1"/>
      <p:bldP spid="3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2531" name="TextBox 13"/>
          <p:cNvSpPr txBox="1">
            <a:spLocks noChangeArrowheads="1"/>
          </p:cNvSpPr>
          <p:nvPr/>
        </p:nvSpPr>
        <p:spPr bwMode="auto">
          <a:xfrm>
            <a:off x="3047756" y="2134959"/>
            <a:ext cx="6096488" cy="1796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en-US" altLang="en-US" sz="4615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đọc diễn cảm                   và học thuộc lòng</a:t>
            </a:r>
            <a:endParaRPr lang="en-US" altLang="en-US" sz="4615" dirty="0">
              <a:solidFill>
                <a:srgbClr val="FF0000"/>
              </a:solidFill>
              <a:latin typeface="Arial" panose="020B0604020202020204" pitchFamily="34" charset="0"/>
              <a:ea typeface="HP001 5Ha" pitchFamily="34" charset="-127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9244960"/>
      </p:ext>
    </p:extLst>
  </p:cSld>
  <p:clrMapOvr>
    <a:masterClrMapping/>
  </p:clrMapOvr>
  <p:transition spd="slow">
    <p:circle/>
    <p:sndAc>
      <p:stSnd>
        <p:snd r:embed="rId3" name="chimes.wav"/>
      </p:stSnd>
    </p:sndAc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Box 6"/>
          <p:cNvSpPr txBox="1">
            <a:spLocks noChangeArrowheads="1"/>
          </p:cNvSpPr>
          <p:nvPr/>
        </p:nvSpPr>
        <p:spPr bwMode="auto">
          <a:xfrm>
            <a:off x="3276600" y="1396098"/>
            <a:ext cx="51054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Times New Roman" panose="02020603050405020304" pitchFamily="18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Times New Roman" panose="02020603050405020304" pitchFamily="18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Times New Roman" panose="02020603050405020304" pitchFamily="18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Times New Roman" panose="02020603050405020304" pitchFamily="18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3600" dirty="0">
                <a:solidFill>
                  <a:srgbClr val="C00000"/>
                </a:solidFill>
                <a:latin typeface="Times New Roman" panose="02020603050405020304" pitchFamily="18" charset="0"/>
              </a:rPr>
              <a:t>Luyện đọc diễn cảm:</a:t>
            </a:r>
          </a:p>
        </p:txBody>
      </p:sp>
      <p:sp>
        <p:nvSpPr>
          <p:cNvPr id="12291" name="Text Box 14"/>
          <p:cNvSpPr txBox="1">
            <a:spLocks noChangeArrowheads="1"/>
          </p:cNvSpPr>
          <p:nvPr/>
        </p:nvSpPr>
        <p:spPr bwMode="auto">
          <a:xfrm>
            <a:off x="4343400" y="2162176"/>
            <a:ext cx="426720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Times New Roman" panose="02020603050405020304" pitchFamily="18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Times New Roman" panose="02020603050405020304" pitchFamily="18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Times New Roman" panose="02020603050405020304" pitchFamily="18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Times New Roman" panose="02020603050405020304" pitchFamily="18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Nhưng còn cần cho trẻ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Tình yêu và lời ru          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Cho nên mẹ sinh ra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Để bế bồng chăm sóc</a:t>
            </a:r>
          </a:p>
        </p:txBody>
      </p:sp>
      <p:sp>
        <p:nvSpPr>
          <p:cNvPr id="12292" name="Text Box 23"/>
          <p:cNvSpPr txBox="1">
            <a:spLocks noChangeArrowheads="1"/>
          </p:cNvSpPr>
          <p:nvPr/>
        </p:nvSpPr>
        <p:spPr bwMode="auto">
          <a:xfrm>
            <a:off x="4343400" y="4051301"/>
            <a:ext cx="388620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Times New Roman" panose="02020603050405020304" pitchFamily="18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Times New Roman" panose="02020603050405020304" pitchFamily="18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Times New Roman" panose="02020603050405020304" pitchFamily="18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Times New Roman" panose="02020603050405020304" pitchFamily="18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800">
                <a:solidFill>
                  <a:srgbClr val="FF0000"/>
                </a:solidFill>
                <a:latin typeface="Times New Roman" panose="02020603050405020304" pitchFamily="18" charset="0"/>
              </a:rPr>
              <a:t>Muốn cho trẻ hiểu biết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800">
                <a:solidFill>
                  <a:srgbClr val="FF0000"/>
                </a:solidFill>
                <a:latin typeface="Times New Roman" panose="02020603050405020304" pitchFamily="18" charset="0"/>
              </a:rPr>
              <a:t>Thế là bố sinh ra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800">
                <a:solidFill>
                  <a:srgbClr val="FF0000"/>
                </a:solidFill>
                <a:latin typeface="Times New Roman" panose="02020603050405020304" pitchFamily="18" charset="0"/>
              </a:rPr>
              <a:t>Bố bảo cho biết ngoan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800">
                <a:solidFill>
                  <a:srgbClr val="FF0000"/>
                </a:solidFill>
                <a:latin typeface="Times New Roman" panose="02020603050405020304" pitchFamily="18" charset="0"/>
              </a:rPr>
              <a:t>Bố dạy cho biết nghĩ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4487864" y="3048000"/>
            <a:ext cx="1150937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6240464" y="3048001"/>
            <a:ext cx="769937" cy="476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4945064" y="3886200"/>
            <a:ext cx="1150937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6240464" y="3886200"/>
            <a:ext cx="1150937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6172200" y="5334000"/>
            <a:ext cx="14478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172200" y="5791200"/>
            <a:ext cx="1150938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9" name="TextBox 6"/>
          <p:cNvSpPr txBox="1">
            <a:spLocks noChangeArrowheads="1"/>
          </p:cNvSpPr>
          <p:nvPr/>
        </p:nvSpPr>
        <p:spPr bwMode="auto">
          <a:xfrm>
            <a:off x="4114800" y="5985559"/>
            <a:ext cx="37338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Times New Roman" panose="02020603050405020304" pitchFamily="18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Times New Roman" panose="02020603050405020304" pitchFamily="18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Times New Roman" panose="02020603050405020304" pitchFamily="18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Times New Roman" panose="02020603050405020304" pitchFamily="18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3600" dirty="0">
                <a:solidFill>
                  <a:srgbClr val="C00000"/>
                </a:solidFill>
                <a:latin typeface="Times New Roman" panose="02020603050405020304" pitchFamily="18" charset="0"/>
              </a:rPr>
              <a:t>Học thuộc lòng:</a:t>
            </a: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AutoShape 15"/>
          <p:cNvSpPr>
            <a:spLocks noChangeArrowheads="1"/>
          </p:cNvSpPr>
          <p:nvPr/>
        </p:nvSpPr>
        <p:spPr bwMode="auto">
          <a:xfrm>
            <a:off x="533400" y="2209800"/>
            <a:ext cx="11125200" cy="4308899"/>
          </a:xfrm>
          <a:prstGeom prst="flowChartAlternateProcess">
            <a:avLst/>
          </a:prstGeom>
          <a:solidFill>
            <a:srgbClr val="33CCCC">
              <a:alpha val="89803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Times New Roman" panose="02020603050405020304" pitchFamily="18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Times New Roman" panose="02020603050405020304" pitchFamily="18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Times New Roman" panose="02020603050405020304" pitchFamily="18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Times New Roman" panose="02020603050405020304" pitchFamily="18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en-US" altLang="en-US" sz="4800" dirty="0">
                <a:solidFill>
                  <a:srgbClr val="FF0000"/>
                </a:solidFill>
                <a:latin typeface="Times New Roman" panose="02020603050405020304" pitchFamily="18" charset="0"/>
              </a:rPr>
              <a:t>* </a:t>
            </a:r>
            <a:r>
              <a:rPr lang="en-US" altLang="en-US" sz="4800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Nội dung</a:t>
            </a:r>
            <a:r>
              <a:rPr lang="en-US" altLang="en-US" sz="4800" dirty="0">
                <a:solidFill>
                  <a:srgbClr val="FF0000"/>
                </a:solidFill>
                <a:latin typeface="Times New Roman" panose="02020603050405020304" pitchFamily="18" charset="0"/>
              </a:rPr>
              <a:t>: </a:t>
            </a:r>
            <a:r>
              <a:rPr lang="en-US" altLang="en-US" sz="4800" dirty="0">
                <a:latin typeface="Times New Roman" panose="02020603050405020304" pitchFamily="18" charset="0"/>
              </a:rPr>
              <a:t>Mọi vật trên trái đất được 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en-US" altLang="en-US" sz="4800" dirty="0">
                <a:latin typeface="Times New Roman" panose="02020603050405020304" pitchFamily="18" charset="0"/>
              </a:rPr>
              <a:t>sinh ra là vì con người, vì trẻ em, do vậy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en-US" altLang="en-US" sz="4800" dirty="0">
                <a:latin typeface="Times New Roman" panose="02020603050405020304" pitchFamily="18" charset="0"/>
              </a:rPr>
              <a:t> cần dành cho trẻ em những điều tốt đẹp 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en-US" altLang="en-US" sz="4800" dirty="0">
                <a:latin typeface="Times New Roman" panose="02020603050405020304" pitchFamily="18" charset="0"/>
              </a:rPr>
              <a:t>nhất.</a:t>
            </a:r>
            <a:endParaRPr lang="en-US" altLang="en-US" sz="5400" dirty="0">
              <a:latin typeface="Times New Roman" panose="02020603050405020304" pitchFamily="18" charset="0"/>
            </a:endParaRPr>
          </a:p>
        </p:txBody>
      </p:sp>
      <p:sp>
        <p:nvSpPr>
          <p:cNvPr id="22" name="Text Box 10"/>
          <p:cNvSpPr txBox="1">
            <a:spLocks noChangeArrowheads="1"/>
          </p:cNvSpPr>
          <p:nvPr/>
        </p:nvSpPr>
        <p:spPr bwMode="auto">
          <a:xfrm>
            <a:off x="3425826" y="930441"/>
            <a:ext cx="6172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Times New Roman" panose="02020603050405020304" pitchFamily="18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Times New Roman" panose="02020603050405020304" pitchFamily="18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Times New Roman" panose="02020603050405020304" pitchFamily="18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Times New Roman" panose="02020603050405020304" pitchFamily="18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000" b="0" dirty="0">
                <a:solidFill>
                  <a:srgbClr val="FF0000"/>
                </a:solidFill>
                <a:latin typeface="Times New Roman" panose="02020603050405020304" pitchFamily="18" charset="0"/>
              </a:rPr>
              <a:t>  </a:t>
            </a:r>
            <a:r>
              <a:rPr lang="en-US" altLang="en-US" sz="3600" dirty="0">
                <a:solidFill>
                  <a:srgbClr val="FF0000"/>
                </a:solidFill>
                <a:latin typeface="Times New Roman" panose="02020603050405020304" pitchFamily="18" charset="0"/>
              </a:rPr>
              <a:t>Chuyện cổ tích về loài người</a:t>
            </a:r>
          </a:p>
        </p:txBody>
      </p:sp>
      <p:sp>
        <p:nvSpPr>
          <p:cNvPr id="23" name="Text Box 10"/>
          <p:cNvSpPr txBox="1">
            <a:spLocks noChangeArrowheads="1"/>
          </p:cNvSpPr>
          <p:nvPr/>
        </p:nvSpPr>
        <p:spPr bwMode="auto">
          <a:xfrm>
            <a:off x="8510588" y="1438358"/>
            <a:ext cx="21748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Times New Roman" panose="02020603050405020304" pitchFamily="18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Times New Roman" panose="02020603050405020304" pitchFamily="18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Times New Roman" panose="02020603050405020304" pitchFamily="18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Times New Roman" panose="02020603050405020304" pitchFamily="18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Xuân Quỳnh</a:t>
            </a:r>
          </a:p>
        </p:txBody>
      </p:sp>
      <p:sp>
        <p:nvSpPr>
          <p:cNvPr id="25" name="Text Box 37"/>
          <p:cNvSpPr txBox="1">
            <a:spLocks noChangeArrowheads="1"/>
          </p:cNvSpPr>
          <p:nvPr/>
        </p:nvSpPr>
        <p:spPr bwMode="auto">
          <a:xfrm>
            <a:off x="2473326" y="2872"/>
            <a:ext cx="80772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Times New Roman" panose="02020603050405020304" pitchFamily="18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Times New Roman" panose="02020603050405020304" pitchFamily="18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Times New Roman" panose="02020603050405020304" pitchFamily="18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Times New Roman" panose="02020603050405020304" pitchFamily="18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        Thứ tư </a:t>
            </a:r>
            <a:r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</a:rPr>
              <a:t>ngày </a:t>
            </a:r>
            <a:r>
              <a:rPr lang="en-US" altLang="en-US" smtClean="0">
                <a:solidFill>
                  <a:srgbClr val="000000"/>
                </a:solidFill>
                <a:latin typeface="Times New Roman" panose="02020603050405020304" pitchFamily="18" charset="0"/>
              </a:rPr>
              <a:t>26 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tháng 1 năm </a:t>
            </a:r>
            <a:r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</a:rPr>
              <a:t>2022              </a:t>
            </a:r>
            <a:r>
              <a:rPr lang="en-US" altLang="en-US" smtClean="0">
                <a:solidFill>
                  <a:srgbClr val="000000"/>
                </a:solidFill>
                <a:latin typeface="Times New Roman" panose="02020603050405020304" pitchFamily="18" charset="0"/>
              </a:rPr>
              <a:t>				</a:t>
            </a:r>
            <a:r>
              <a:rPr lang="en-US" altLang="en-US" u="sng" smtClean="0">
                <a:solidFill>
                  <a:srgbClr val="000000"/>
                </a:solidFill>
                <a:latin typeface="Times New Roman" panose="02020603050405020304" pitchFamily="18" charset="0"/>
              </a:rPr>
              <a:t>Tập </a:t>
            </a:r>
            <a:r>
              <a:rPr lang="en-US" altLang="en-US" u="sng">
                <a:solidFill>
                  <a:srgbClr val="000000"/>
                </a:solidFill>
                <a:latin typeface="Times New Roman" panose="02020603050405020304" pitchFamily="18" charset="0"/>
              </a:rPr>
              <a:t>đọc</a:t>
            </a:r>
            <a:r>
              <a:rPr lang="en-US" altLang="en-US" smtClean="0">
                <a:solidFill>
                  <a:srgbClr val="000000"/>
                </a:solidFill>
                <a:latin typeface="Times New Roman" panose="02020603050405020304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154096180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818" name="Group 4"/>
          <p:cNvGrpSpPr>
            <a:grpSpLocks/>
          </p:cNvGrpSpPr>
          <p:nvPr/>
        </p:nvGrpSpPr>
        <p:grpSpPr bwMode="auto">
          <a:xfrm>
            <a:off x="1524000" y="0"/>
            <a:ext cx="9144000" cy="6858000"/>
            <a:chOff x="0" y="0"/>
            <a:chExt cx="5760" cy="4320"/>
          </a:xfrm>
        </p:grpSpPr>
        <p:pic>
          <p:nvPicPr>
            <p:cNvPr id="34834" name="Picture 5" descr="LIN_008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176"/>
              <a:ext cx="5760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4835" name="Picture 6" descr="LIN_008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4836" name="Picture 7" descr="LIN_008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44"/>
              <a:ext cx="104" cy="4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4837" name="Picture 8" descr="LIN_008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56" y="144"/>
              <a:ext cx="104" cy="4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4819" name="Picture 9" descr="GRANS02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356" y="4785028"/>
            <a:ext cx="1295644" cy="1685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0" name="Picture 10" descr="GRANS02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038357" y="4785028"/>
            <a:ext cx="1448288" cy="1685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1" name="Picture 11" descr="hoadong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1356" y="1846385"/>
            <a:ext cx="654538" cy="527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2" name="Picture 12" descr="hoadong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6797" y="284844"/>
            <a:ext cx="654538" cy="527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3" name="Picture 13" descr="hoadong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0712" y="5304693"/>
            <a:ext cx="654538" cy="527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4" name="Picture 14" descr="hoadong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7956" y="255896"/>
            <a:ext cx="653317" cy="703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5" name="Picture 15" descr="hoadong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062" y="685800"/>
            <a:ext cx="654538" cy="527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6" name="Picture 16" descr="hoadong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1712" y="6074566"/>
            <a:ext cx="654538" cy="527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7" name="Picture 17" descr="hoadong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646" y="6074566"/>
            <a:ext cx="653317" cy="527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8" name="Picture 18" descr="hoadong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691662"/>
            <a:ext cx="654538" cy="527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9" name="Picture 20" descr="hoadong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682411"/>
            <a:ext cx="654538" cy="527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30" name="Picture 21" descr="hoadong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646" y="3780693"/>
            <a:ext cx="653317" cy="527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31" name="Picture 22" descr="hoadong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670539"/>
            <a:ext cx="654538" cy="527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36" name="TextBox 22"/>
          <p:cNvSpPr txBox="1">
            <a:spLocks noChangeArrowheads="1"/>
          </p:cNvSpPr>
          <p:nvPr/>
        </p:nvSpPr>
        <p:spPr bwMode="auto">
          <a:xfrm>
            <a:off x="1992923" y="1553309"/>
            <a:ext cx="8446722" cy="2933111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defRPr/>
            </a:pPr>
            <a:r>
              <a:rPr lang="en-US" sz="4615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TIẾT</a:t>
            </a:r>
            <a:r>
              <a:rPr lang="en-US" sz="4615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615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HỌC</a:t>
            </a:r>
            <a:r>
              <a:rPr lang="en-US" sz="4615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615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KẾT</a:t>
            </a:r>
            <a:r>
              <a:rPr lang="en-US" sz="4615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615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THÚC</a:t>
            </a:r>
            <a:r>
              <a:rPr lang="en-US" sz="4615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</a:p>
          <a:p>
            <a:pPr algn="ctr">
              <a:defRPr/>
            </a:pPr>
            <a:r>
              <a:rPr lang="en-US" sz="4615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ctr">
              <a:defRPr/>
            </a:pPr>
            <a:r>
              <a:rPr lang="en-US" sz="4615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CHÚC CÁC CON                          CHĂM NGOAN, HỌC GIỎI!</a:t>
            </a:r>
          </a:p>
        </p:txBody>
      </p:sp>
      <p:pic>
        <p:nvPicPr>
          <p:cNvPr id="34833" name="Picture 11" descr="hoadong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00" y="5246077"/>
            <a:ext cx="654538" cy="527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85079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1" descr="XQ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8614" y="1828800"/>
            <a:ext cx="4040187" cy="4927600"/>
          </a:xfrm>
          <a:prstGeom prst="rect">
            <a:avLst/>
          </a:prstGeom>
          <a:solidFill>
            <a:srgbClr val="FF0000"/>
          </a:solidFill>
          <a:ln w="38100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5810250" y="2092325"/>
            <a:ext cx="4648200" cy="440055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 eaLnBrk="1" hangingPunct="1">
              <a:defRPr/>
            </a:pP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thật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Xuân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Quỳnh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6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10  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 1942 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làng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 La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Khê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Khê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Hà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tỉnh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Hà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(nay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quận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Hà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 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phố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Hà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algn="just" eaLnBrk="1" hangingPunct="1">
              <a:defRPr/>
            </a:pP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hay,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cổ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loài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4102" name="Text Box 10"/>
          <p:cNvSpPr txBox="1">
            <a:spLocks noChangeArrowheads="1"/>
          </p:cNvSpPr>
          <p:nvPr/>
        </p:nvSpPr>
        <p:spPr bwMode="auto">
          <a:xfrm>
            <a:off x="3425826" y="930441"/>
            <a:ext cx="6172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Times New Roman" panose="02020603050405020304" pitchFamily="18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Times New Roman" panose="02020603050405020304" pitchFamily="18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Times New Roman" panose="02020603050405020304" pitchFamily="18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Times New Roman" panose="02020603050405020304" pitchFamily="18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000" b="0" dirty="0">
                <a:solidFill>
                  <a:srgbClr val="FF0000"/>
                </a:solidFill>
                <a:latin typeface="Times New Roman" panose="02020603050405020304" pitchFamily="18" charset="0"/>
              </a:rPr>
              <a:t>  </a:t>
            </a:r>
            <a:r>
              <a:rPr lang="en-US" altLang="en-US" sz="3600" dirty="0">
                <a:solidFill>
                  <a:srgbClr val="FF0000"/>
                </a:solidFill>
                <a:latin typeface="Times New Roman" panose="02020603050405020304" pitchFamily="18" charset="0"/>
              </a:rPr>
              <a:t>Chuyện cổ tích về loài người</a:t>
            </a:r>
          </a:p>
        </p:txBody>
      </p:sp>
      <p:sp>
        <p:nvSpPr>
          <p:cNvPr id="4103" name="Text Box 10"/>
          <p:cNvSpPr txBox="1">
            <a:spLocks noChangeArrowheads="1"/>
          </p:cNvSpPr>
          <p:nvPr/>
        </p:nvSpPr>
        <p:spPr bwMode="auto">
          <a:xfrm>
            <a:off x="8510588" y="1438358"/>
            <a:ext cx="21748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Times New Roman" panose="02020603050405020304" pitchFamily="18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Times New Roman" panose="02020603050405020304" pitchFamily="18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Times New Roman" panose="02020603050405020304" pitchFamily="18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Times New Roman" panose="02020603050405020304" pitchFamily="18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Xuân Quỳnh</a:t>
            </a:r>
          </a:p>
        </p:txBody>
      </p:sp>
      <p:sp>
        <p:nvSpPr>
          <p:cNvPr id="8" name="Text Box 37"/>
          <p:cNvSpPr txBox="1">
            <a:spLocks noChangeArrowheads="1"/>
          </p:cNvSpPr>
          <p:nvPr/>
        </p:nvSpPr>
        <p:spPr bwMode="auto">
          <a:xfrm>
            <a:off x="2473326" y="2872"/>
            <a:ext cx="80772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Times New Roman" panose="02020603050405020304" pitchFamily="18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Times New Roman" panose="02020603050405020304" pitchFamily="18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Times New Roman" panose="02020603050405020304" pitchFamily="18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Times New Roman" panose="02020603050405020304" pitchFamily="18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        Thứ tư </a:t>
            </a:r>
            <a:r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</a:rPr>
              <a:t>ngày </a:t>
            </a:r>
            <a:r>
              <a:rPr lang="en-US" altLang="en-US" smtClean="0">
                <a:solidFill>
                  <a:srgbClr val="000000"/>
                </a:solidFill>
                <a:latin typeface="Times New Roman" panose="02020603050405020304" pitchFamily="18" charset="0"/>
              </a:rPr>
              <a:t>26 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tháng 1 năm </a:t>
            </a:r>
            <a:r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</a:rPr>
              <a:t>2022              </a:t>
            </a:r>
            <a:r>
              <a:rPr lang="en-US" altLang="en-US" smtClean="0">
                <a:solidFill>
                  <a:srgbClr val="000000"/>
                </a:solidFill>
                <a:latin typeface="Times New Roman" panose="02020603050405020304" pitchFamily="18" charset="0"/>
              </a:rPr>
              <a:t>				</a:t>
            </a:r>
            <a:r>
              <a:rPr lang="en-US" altLang="en-US" u="sng" smtClean="0">
                <a:solidFill>
                  <a:srgbClr val="000000"/>
                </a:solidFill>
                <a:latin typeface="Times New Roman" panose="02020603050405020304" pitchFamily="18" charset="0"/>
              </a:rPr>
              <a:t>Tập </a:t>
            </a:r>
            <a:r>
              <a:rPr lang="en-US" altLang="en-US" u="sng">
                <a:solidFill>
                  <a:srgbClr val="000000"/>
                </a:solidFill>
                <a:latin typeface="Times New Roman" panose="02020603050405020304" pitchFamily="18" charset="0"/>
              </a:rPr>
              <a:t>đọc</a:t>
            </a:r>
            <a:r>
              <a:rPr lang="en-US" altLang="en-US" smtClean="0">
                <a:solidFill>
                  <a:srgbClr val="000000"/>
                </a:solidFill>
                <a:latin typeface="Times New Roman" panose="02020603050405020304" pitchFamily="18" charset="0"/>
              </a:rPr>
              <a:t>:</a:t>
            </a: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102" grpId="0"/>
      <p:bldP spid="410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flower_arts_0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solidFill>
            <a:srgbClr val="FFFFFF">
              <a:alpha val="6392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588" name="AutoShape 4"/>
          <p:cNvSpPr>
            <a:spLocks noChangeArrowheads="1"/>
          </p:cNvSpPr>
          <p:nvPr/>
        </p:nvSpPr>
        <p:spPr bwMode="auto">
          <a:xfrm>
            <a:off x="273367" y="2448818"/>
            <a:ext cx="6119813" cy="2438400"/>
          </a:xfrm>
          <a:prstGeom prst="irregularSeal1">
            <a:avLst/>
          </a:prstGeom>
          <a:solidFill>
            <a:srgbClr val="00FF99">
              <a:alpha val="36862"/>
            </a:srgbClr>
          </a:solidFill>
          <a:ln w="28575">
            <a:solidFill>
              <a:srgbClr val="FF0066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Times New Roman" panose="02020603050405020304" pitchFamily="18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Times New Roman" panose="02020603050405020304" pitchFamily="18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Times New Roman" panose="02020603050405020304" pitchFamily="18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Times New Roman" panose="02020603050405020304" pitchFamily="18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800" i="1" u="sng">
                <a:solidFill>
                  <a:srgbClr val="FF0000"/>
                </a:solidFill>
                <a:latin typeface="Times New Roman" panose="02020603050405020304" pitchFamily="18" charset="0"/>
              </a:rPr>
              <a:t>Đọc nối tiếp khổ thơ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2209800" y="-37697"/>
            <a:ext cx="8077200" cy="1833237"/>
            <a:chOff x="685800" y="-37697"/>
            <a:chExt cx="8077200" cy="1833237"/>
          </a:xfrm>
        </p:grpSpPr>
        <p:sp>
          <p:nvSpPr>
            <p:cNvPr id="4" name="Text Box 37"/>
            <p:cNvSpPr txBox="1">
              <a:spLocks noChangeArrowheads="1"/>
            </p:cNvSpPr>
            <p:nvPr/>
          </p:nvSpPr>
          <p:spPr bwMode="auto">
            <a:xfrm>
              <a:off x="685800" y="-37697"/>
              <a:ext cx="8077200" cy="10772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Times New Roman" panose="02020603050405020304" pitchFamily="18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Times New Roman" panose="02020603050405020304" pitchFamily="18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Times New Roman" panose="02020603050405020304" pitchFamily="18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Times New Roman" panose="02020603050405020304" pitchFamily="18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Times New Roman" panose="02020603050405020304" pitchFamily="18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Times New Roman" panose="02020603050405020304" pitchFamily="18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Times New Roman" panose="02020603050405020304" pitchFamily="18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Times New Roman" panose="02020603050405020304" pitchFamily="18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Times New Roman" panose="02020603050405020304" pitchFamily="18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        </a:t>
              </a:r>
              <a:r>
                <a:rPr lang="en-US" altLang="en-US">
                  <a:solidFill>
                    <a:srgbClr val="000000"/>
                  </a:solidFill>
                  <a:latin typeface="Times New Roman" panose="02020603050405020304" pitchFamily="18" charset="0"/>
                </a:rPr>
                <a:t>Thứ </a:t>
              </a:r>
              <a:r>
                <a:rPr lang="en-US" altLang="en-US" smtClean="0">
                  <a:solidFill>
                    <a:srgbClr val="000000"/>
                  </a:solidFill>
                  <a:latin typeface="Times New Roman" panose="02020603050405020304" pitchFamily="18" charset="0"/>
                </a:rPr>
                <a:t>tư </a:t>
              </a:r>
              <a:r>
                <a:rPr lang="en-US" altLang="en-US">
                  <a:solidFill>
                    <a:srgbClr val="000000"/>
                  </a:solidFill>
                  <a:latin typeface="Times New Roman" panose="02020603050405020304" pitchFamily="18" charset="0"/>
                </a:rPr>
                <a:t>ngày </a:t>
              </a:r>
              <a:r>
                <a:rPr lang="en-US" altLang="en-US" smtClean="0">
                  <a:solidFill>
                    <a:srgbClr val="000000"/>
                  </a:solidFill>
                  <a:latin typeface="Times New Roman" panose="02020603050405020304" pitchFamily="18" charset="0"/>
                </a:rPr>
                <a:t>26 </a:t>
              </a:r>
              <a:r>
                <a:rPr lang="en-US" altLang="en-US">
                  <a:solidFill>
                    <a:srgbClr val="000000"/>
                  </a:solidFill>
                  <a:latin typeface="Times New Roman" panose="02020603050405020304" pitchFamily="18" charset="0"/>
                </a:rPr>
                <a:t>tháng </a:t>
              </a:r>
              <a:r>
                <a:rPr lang="en-US" altLang="en-US" smtClean="0">
                  <a:solidFill>
                    <a:srgbClr val="000000"/>
                  </a:solidFill>
                  <a:latin typeface="Times New Roman" panose="02020603050405020304" pitchFamily="18" charset="0"/>
                </a:rPr>
                <a:t>01 </a:t>
              </a:r>
              <a:r>
                <a:rPr lang="en-US" altLang="en-US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năm </a:t>
              </a:r>
              <a:r>
                <a:rPr lang="en-US" altLang="en-US">
                  <a:solidFill>
                    <a:srgbClr val="000000"/>
                  </a:solidFill>
                  <a:latin typeface="Times New Roman" panose="02020603050405020304" pitchFamily="18" charset="0"/>
                </a:rPr>
                <a:t>2022              </a:t>
              </a:r>
              <a:r>
                <a:rPr lang="en-US" altLang="en-US" smtClean="0">
                  <a:solidFill>
                    <a:srgbClr val="000000"/>
                  </a:solidFill>
                  <a:latin typeface="Times New Roman" panose="02020603050405020304" pitchFamily="18" charset="0"/>
                </a:rPr>
                <a:t>			   </a:t>
              </a:r>
              <a:r>
                <a:rPr lang="en-US" altLang="en-US" u="sng" smtClean="0">
                  <a:solidFill>
                    <a:srgbClr val="000000"/>
                  </a:solidFill>
                  <a:latin typeface="Times New Roman" panose="02020603050405020304" pitchFamily="18" charset="0"/>
                </a:rPr>
                <a:t>Tập </a:t>
              </a:r>
              <a:r>
                <a:rPr lang="en-US" altLang="en-US" u="sng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đọc</a:t>
              </a:r>
              <a:r>
                <a:rPr lang="en-US" altLang="en-US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:</a:t>
              </a:r>
            </a:p>
          </p:txBody>
        </p:sp>
        <p:sp>
          <p:nvSpPr>
            <p:cNvPr id="5" name="Text Box 10"/>
            <p:cNvSpPr txBox="1">
              <a:spLocks noChangeArrowheads="1"/>
            </p:cNvSpPr>
            <p:nvPr/>
          </p:nvSpPr>
          <p:spPr bwMode="auto">
            <a:xfrm>
              <a:off x="1638300" y="1154190"/>
              <a:ext cx="6172200" cy="641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Times New Roman" panose="02020603050405020304" pitchFamily="18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Times New Roman" panose="02020603050405020304" pitchFamily="18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Times New Roman" panose="02020603050405020304" pitchFamily="18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Times New Roman" panose="02020603050405020304" pitchFamily="18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Times New Roman" panose="02020603050405020304" pitchFamily="18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Times New Roman" panose="02020603050405020304" pitchFamily="18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Times New Roman" panose="02020603050405020304" pitchFamily="18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Times New Roman" panose="02020603050405020304" pitchFamily="18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Times New Roman" panose="02020603050405020304" pitchFamily="18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US" altLang="en-US" sz="3600" smtClean="0">
                  <a:solidFill>
                    <a:srgbClr val="FF0000"/>
                  </a:solidFill>
                  <a:latin typeface="Times New Roman" panose="02020603050405020304" pitchFamily="18" charset="0"/>
                </a:rPr>
                <a:t>Chuyện </a:t>
              </a:r>
              <a:r>
                <a:rPr lang="en-US" altLang="en-US" sz="3600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cổ tích về loài người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84347695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6758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6758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6758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6758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3"/>
          <p:cNvSpPr>
            <a:spLocks noChangeArrowheads="1"/>
          </p:cNvSpPr>
          <p:nvPr/>
        </p:nvSpPr>
        <p:spPr bwMode="auto">
          <a:xfrm>
            <a:off x="4267200" y="914400"/>
            <a:ext cx="3581400" cy="533400"/>
          </a:xfrm>
          <a:prstGeom prst="flowChartAlternateProcess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Times New Roman" panose="02020603050405020304" pitchFamily="18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Times New Roman" panose="02020603050405020304" pitchFamily="18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Times New Roman" panose="02020603050405020304" pitchFamily="18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Times New Roman" panose="02020603050405020304" pitchFamily="18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FF0000"/>
              </a:solidFill>
              <a:latin typeface=".VnRevueH" panose="020B7200000000000000" pitchFamily="34" charset="0"/>
            </a:endParaRPr>
          </a:p>
        </p:txBody>
      </p:sp>
      <p:sp>
        <p:nvSpPr>
          <p:cNvPr id="8200" name="Text Box 33"/>
          <p:cNvSpPr txBox="1">
            <a:spLocks noChangeArrowheads="1"/>
          </p:cNvSpPr>
          <p:nvPr/>
        </p:nvSpPr>
        <p:spPr bwMode="auto">
          <a:xfrm>
            <a:off x="2983529" y="1513378"/>
            <a:ext cx="305276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Times New Roman" panose="02020603050405020304" pitchFamily="18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Times New Roman" panose="02020603050405020304" pitchFamily="18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Times New Roman" panose="02020603050405020304" pitchFamily="18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Times New Roman" panose="02020603050405020304" pitchFamily="18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dirty="0">
                <a:latin typeface="Times New Roman" panose="02020603050405020304" pitchFamily="18" charset="0"/>
              </a:rPr>
              <a:t>- chuyện cổ tích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2416792" y="952482"/>
            <a:ext cx="7239000" cy="2289530"/>
            <a:chOff x="411163" y="1600200"/>
            <a:chExt cx="7239000" cy="2289530"/>
          </a:xfrm>
        </p:grpSpPr>
        <p:sp>
          <p:nvSpPr>
            <p:cNvPr id="16" name="Text Box 2"/>
            <p:cNvSpPr txBox="1">
              <a:spLocks noChangeArrowheads="1"/>
            </p:cNvSpPr>
            <p:nvPr/>
          </p:nvSpPr>
          <p:spPr bwMode="auto">
            <a:xfrm>
              <a:off x="411163" y="1600200"/>
              <a:ext cx="3886200" cy="5794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dirty="0">
                  <a:latin typeface="Arial" panose="020B0604020202020204" pitchFamily="34" charset="0"/>
                </a:rPr>
                <a:t>        </a:t>
              </a:r>
              <a:r>
                <a:rPr lang="en-US" altLang="en-US" u="sng" dirty="0">
                  <a:latin typeface="Times New Roman" panose="02020603050405020304" pitchFamily="18" charset="0"/>
                </a:rPr>
                <a:t>Luyện đọc</a:t>
              </a:r>
            </a:p>
          </p:txBody>
        </p:sp>
        <p:sp>
          <p:nvSpPr>
            <p:cNvPr id="17" name="Text Box 6"/>
            <p:cNvSpPr txBox="1">
              <a:spLocks noChangeArrowheads="1"/>
            </p:cNvSpPr>
            <p:nvPr/>
          </p:nvSpPr>
          <p:spPr bwMode="auto">
            <a:xfrm>
              <a:off x="4221163" y="1600200"/>
              <a:ext cx="3429000" cy="5794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dirty="0">
                  <a:latin typeface="Arial" panose="020B0604020202020204" pitchFamily="34" charset="0"/>
                </a:rPr>
                <a:t>     </a:t>
              </a:r>
              <a:r>
                <a:rPr lang="en-US" altLang="en-US" u="sng" dirty="0">
                  <a:latin typeface="Times New Roman" panose="02020603050405020304" pitchFamily="18" charset="0"/>
                </a:rPr>
                <a:t>Tìm hiểu bài</a:t>
              </a:r>
            </a:p>
          </p:txBody>
        </p:sp>
        <p:grpSp>
          <p:nvGrpSpPr>
            <p:cNvPr id="18" name="Group 17"/>
            <p:cNvGrpSpPr/>
            <p:nvPr/>
          </p:nvGrpSpPr>
          <p:grpSpPr>
            <a:xfrm>
              <a:off x="3306762" y="2105890"/>
              <a:ext cx="1447800" cy="1783840"/>
              <a:chOff x="3306762" y="2133600"/>
              <a:chExt cx="1447800" cy="1783840"/>
            </a:xfrm>
          </p:grpSpPr>
          <p:sp>
            <p:nvSpPr>
              <p:cNvPr id="19" name="Line 14"/>
              <p:cNvSpPr>
                <a:spLocks noChangeShapeType="1"/>
              </p:cNvSpPr>
              <p:nvPr/>
            </p:nvSpPr>
            <p:spPr bwMode="auto">
              <a:xfrm>
                <a:off x="4068760" y="2133600"/>
                <a:ext cx="27384" cy="178384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cxnSp>
            <p:nvCxnSpPr>
              <p:cNvPr id="20" name="Straight Connector 19"/>
              <p:cNvCxnSpPr/>
              <p:nvPr/>
            </p:nvCxnSpPr>
            <p:spPr bwMode="auto">
              <a:xfrm>
                <a:off x="3306762" y="2138073"/>
                <a:ext cx="1447800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  <p:sp>
        <p:nvSpPr>
          <p:cNvPr id="2" name="TextBox 1"/>
          <p:cNvSpPr txBox="1"/>
          <p:nvPr/>
        </p:nvSpPr>
        <p:spPr>
          <a:xfrm>
            <a:off x="2987723" y="2046970"/>
            <a:ext cx="25907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- nhìn rõ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971801" y="2657238"/>
            <a:ext cx="28798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- chăm sóc</a:t>
            </a:r>
          </a:p>
        </p:txBody>
      </p:sp>
      <p:sp>
        <p:nvSpPr>
          <p:cNvPr id="23" name="TextBox 1"/>
          <p:cNvSpPr txBox="1">
            <a:spLocks noChangeArrowheads="1"/>
          </p:cNvSpPr>
          <p:nvPr/>
        </p:nvSpPr>
        <p:spPr bwMode="auto">
          <a:xfrm>
            <a:off x="734748" y="4570350"/>
            <a:ext cx="1070666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Times New Roman" panose="02020603050405020304" pitchFamily="18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Times New Roman" panose="02020603050405020304" pitchFamily="18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Times New Roman" panose="02020603050405020304" pitchFamily="18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Times New Roman" panose="02020603050405020304" pitchFamily="18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000" dirty="0">
                <a:latin typeface="Times New Roman" panose="02020603050405020304" pitchFamily="18" charset="0"/>
              </a:rPr>
              <a:t>Nhà thơ kể với chúng ta chuyện gì qua bài thơ?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19508" y="5440486"/>
            <a:ext cx="10721905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4000" dirty="0" err="1">
                <a:solidFill>
                  <a:srgbClr val="C00000"/>
                </a:solidFill>
              </a:rPr>
              <a:t>Nhà</a:t>
            </a:r>
            <a:r>
              <a:rPr lang="en-US" sz="4000" dirty="0">
                <a:solidFill>
                  <a:srgbClr val="C00000"/>
                </a:solidFill>
              </a:rPr>
              <a:t> </a:t>
            </a:r>
            <a:r>
              <a:rPr lang="en-US" sz="4000" dirty="0" err="1">
                <a:solidFill>
                  <a:srgbClr val="C00000"/>
                </a:solidFill>
              </a:rPr>
              <a:t>thơ</a:t>
            </a:r>
            <a:r>
              <a:rPr lang="en-US" sz="4000" dirty="0">
                <a:solidFill>
                  <a:srgbClr val="C00000"/>
                </a:solidFill>
              </a:rPr>
              <a:t> </a:t>
            </a:r>
            <a:r>
              <a:rPr lang="en-US" sz="4000" dirty="0" err="1">
                <a:solidFill>
                  <a:srgbClr val="C00000"/>
                </a:solidFill>
              </a:rPr>
              <a:t>kể</a:t>
            </a:r>
            <a:r>
              <a:rPr lang="en-US" sz="4000" dirty="0">
                <a:solidFill>
                  <a:srgbClr val="C00000"/>
                </a:solidFill>
              </a:rPr>
              <a:t> </a:t>
            </a:r>
            <a:r>
              <a:rPr lang="en-US" sz="4000" dirty="0" err="1">
                <a:solidFill>
                  <a:srgbClr val="C00000"/>
                </a:solidFill>
              </a:rPr>
              <a:t>cho</a:t>
            </a:r>
            <a:r>
              <a:rPr lang="en-US" sz="4000" dirty="0">
                <a:solidFill>
                  <a:srgbClr val="C00000"/>
                </a:solidFill>
              </a:rPr>
              <a:t> </a:t>
            </a:r>
            <a:r>
              <a:rPr lang="en-US" sz="4000" dirty="0" err="1">
                <a:solidFill>
                  <a:srgbClr val="C00000"/>
                </a:solidFill>
              </a:rPr>
              <a:t>chúng</a:t>
            </a:r>
            <a:r>
              <a:rPr lang="en-US" sz="4000" dirty="0">
                <a:solidFill>
                  <a:srgbClr val="C00000"/>
                </a:solidFill>
              </a:rPr>
              <a:t> ta </a:t>
            </a:r>
            <a:r>
              <a:rPr lang="en-US" sz="4000" dirty="0" err="1">
                <a:solidFill>
                  <a:srgbClr val="C00000"/>
                </a:solidFill>
              </a:rPr>
              <a:t>nghe</a:t>
            </a:r>
            <a:r>
              <a:rPr lang="en-US" sz="4000" dirty="0">
                <a:solidFill>
                  <a:srgbClr val="C00000"/>
                </a:solidFill>
              </a:rPr>
              <a:t> </a:t>
            </a:r>
            <a:r>
              <a:rPr lang="en-US" sz="4000" dirty="0" err="1">
                <a:solidFill>
                  <a:srgbClr val="C00000"/>
                </a:solidFill>
              </a:rPr>
              <a:t>chuyện</a:t>
            </a:r>
            <a:r>
              <a:rPr lang="en-US" sz="4000" dirty="0">
                <a:solidFill>
                  <a:srgbClr val="C00000"/>
                </a:solidFill>
              </a:rPr>
              <a:t> </a:t>
            </a:r>
            <a:r>
              <a:rPr lang="en-US" sz="4000" dirty="0" err="1">
                <a:solidFill>
                  <a:srgbClr val="C00000"/>
                </a:solidFill>
              </a:rPr>
              <a:t>cổ</a:t>
            </a:r>
            <a:r>
              <a:rPr lang="en-US" sz="4000" dirty="0">
                <a:solidFill>
                  <a:srgbClr val="C00000"/>
                </a:solidFill>
              </a:rPr>
              <a:t> </a:t>
            </a:r>
            <a:r>
              <a:rPr lang="en-US" sz="4000" dirty="0" err="1">
                <a:solidFill>
                  <a:srgbClr val="C00000"/>
                </a:solidFill>
              </a:rPr>
              <a:t>tích</a:t>
            </a:r>
            <a:r>
              <a:rPr lang="en-US" sz="4000" dirty="0">
                <a:solidFill>
                  <a:srgbClr val="C00000"/>
                </a:solidFill>
              </a:rPr>
              <a:t> </a:t>
            </a:r>
            <a:r>
              <a:rPr lang="en-US" sz="4000" dirty="0" err="1">
                <a:solidFill>
                  <a:srgbClr val="C00000"/>
                </a:solidFill>
              </a:rPr>
              <a:t>vể</a:t>
            </a:r>
            <a:r>
              <a:rPr lang="en-US" sz="4000" dirty="0">
                <a:solidFill>
                  <a:srgbClr val="C00000"/>
                </a:solidFill>
              </a:rPr>
              <a:t> </a:t>
            </a:r>
            <a:r>
              <a:rPr lang="en-US" sz="4000" dirty="0" err="1">
                <a:solidFill>
                  <a:srgbClr val="C00000"/>
                </a:solidFill>
              </a:rPr>
              <a:t>loài</a:t>
            </a:r>
            <a:r>
              <a:rPr lang="en-US" sz="4000" dirty="0">
                <a:solidFill>
                  <a:srgbClr val="C00000"/>
                </a:solidFill>
              </a:rPr>
              <a:t> </a:t>
            </a:r>
            <a:r>
              <a:rPr lang="en-US" sz="4000" dirty="0" err="1">
                <a:solidFill>
                  <a:srgbClr val="C00000"/>
                </a:solidFill>
              </a:rPr>
              <a:t>người</a:t>
            </a:r>
            <a:r>
              <a:rPr lang="en-US" sz="4000" dirty="0">
                <a:solidFill>
                  <a:srgbClr val="C00000"/>
                </a:solidFill>
              </a:rPr>
              <a:t>.</a:t>
            </a:r>
          </a:p>
        </p:txBody>
      </p:sp>
      <p:sp>
        <p:nvSpPr>
          <p:cNvPr id="27" name="AutoShape 18"/>
          <p:cNvSpPr>
            <a:spLocks noChangeArrowheads="1"/>
          </p:cNvSpPr>
          <p:nvPr/>
        </p:nvSpPr>
        <p:spPr bwMode="auto">
          <a:xfrm>
            <a:off x="4109112" y="3293665"/>
            <a:ext cx="3810000" cy="959026"/>
          </a:xfrm>
          <a:prstGeom prst="flowChartTerminator">
            <a:avLst/>
          </a:prstGeom>
          <a:gradFill rotWithShape="1">
            <a:gsLst>
              <a:gs pos="0">
                <a:schemeClr val="hlink"/>
              </a:gs>
              <a:gs pos="50000">
                <a:schemeClr val="bg1"/>
              </a:gs>
              <a:gs pos="100000">
                <a:schemeClr val="hlink"/>
              </a:gs>
            </a:gsLst>
            <a:lin ang="5400000" scaled="1"/>
          </a:gradFill>
          <a:ln w="9525">
            <a:solidFill>
              <a:srgbClr val="CCFF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50000"/>
              </a:spcBef>
              <a:defRPr/>
            </a:pPr>
            <a:r>
              <a:rPr lang="en-US" sz="3600" i="1" u="sng" dirty="0">
                <a:solidFill>
                  <a:srgbClr val="FF0000"/>
                </a:solidFill>
              </a:rPr>
              <a:t>Tìm hiểu bài:</a:t>
            </a:r>
          </a:p>
          <a:p>
            <a:pPr algn="ctr">
              <a:defRPr/>
            </a:pPr>
            <a:endParaRPr lang="en-US" sz="1800" b="0" u="sng" dirty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0" grpId="0"/>
      <p:bldP spid="2" grpId="0"/>
      <p:bldP spid="3" grpId="0"/>
      <p:bldP spid="23" grpId="0"/>
      <p:bldP spid="23" grpId="1"/>
      <p:bldP spid="24" grpId="0"/>
      <p:bldP spid="2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3"/>
          <p:cNvSpPr>
            <a:spLocks noChangeArrowheads="1"/>
          </p:cNvSpPr>
          <p:nvPr/>
        </p:nvSpPr>
        <p:spPr bwMode="auto">
          <a:xfrm>
            <a:off x="4267200" y="914400"/>
            <a:ext cx="3581400" cy="533400"/>
          </a:xfrm>
          <a:prstGeom prst="flowChartAlternateProcess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Times New Roman" panose="02020603050405020304" pitchFamily="18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Times New Roman" panose="02020603050405020304" pitchFamily="18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Times New Roman" panose="02020603050405020304" pitchFamily="18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Times New Roman" panose="02020603050405020304" pitchFamily="18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FF0000"/>
              </a:solidFill>
              <a:latin typeface=".VnRevueH" panose="020B7200000000000000" pitchFamily="34" charset="0"/>
            </a:endParaRPr>
          </a:p>
        </p:txBody>
      </p:sp>
      <p:sp>
        <p:nvSpPr>
          <p:cNvPr id="8200" name="Text Box 33"/>
          <p:cNvSpPr txBox="1">
            <a:spLocks noChangeArrowheads="1"/>
          </p:cNvSpPr>
          <p:nvPr/>
        </p:nvSpPr>
        <p:spPr bwMode="auto">
          <a:xfrm>
            <a:off x="2983529" y="1513378"/>
            <a:ext cx="305276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Times New Roman" panose="02020603050405020304" pitchFamily="18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Times New Roman" panose="02020603050405020304" pitchFamily="18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Times New Roman" panose="02020603050405020304" pitchFamily="18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Times New Roman" panose="02020603050405020304" pitchFamily="18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dirty="0">
                <a:latin typeface="Times New Roman" panose="02020603050405020304" pitchFamily="18" charset="0"/>
              </a:rPr>
              <a:t>- chuyện cổ tích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2416792" y="952482"/>
            <a:ext cx="7239000" cy="2289530"/>
            <a:chOff x="411163" y="1600200"/>
            <a:chExt cx="7239000" cy="2289530"/>
          </a:xfrm>
        </p:grpSpPr>
        <p:sp>
          <p:nvSpPr>
            <p:cNvPr id="16" name="Text Box 2"/>
            <p:cNvSpPr txBox="1">
              <a:spLocks noChangeArrowheads="1"/>
            </p:cNvSpPr>
            <p:nvPr/>
          </p:nvSpPr>
          <p:spPr bwMode="auto">
            <a:xfrm>
              <a:off x="411163" y="1600200"/>
              <a:ext cx="3886200" cy="5794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dirty="0">
                  <a:latin typeface="Arial" panose="020B0604020202020204" pitchFamily="34" charset="0"/>
                </a:rPr>
                <a:t>        </a:t>
              </a:r>
              <a:r>
                <a:rPr lang="en-US" altLang="en-US" u="sng" dirty="0">
                  <a:latin typeface="Times New Roman" panose="02020603050405020304" pitchFamily="18" charset="0"/>
                </a:rPr>
                <a:t>Luyện đọc</a:t>
              </a:r>
            </a:p>
          </p:txBody>
        </p:sp>
        <p:sp>
          <p:nvSpPr>
            <p:cNvPr id="17" name="Text Box 6"/>
            <p:cNvSpPr txBox="1">
              <a:spLocks noChangeArrowheads="1"/>
            </p:cNvSpPr>
            <p:nvPr/>
          </p:nvSpPr>
          <p:spPr bwMode="auto">
            <a:xfrm>
              <a:off x="4221163" y="1600200"/>
              <a:ext cx="3429000" cy="5794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dirty="0">
                  <a:latin typeface="Arial" panose="020B0604020202020204" pitchFamily="34" charset="0"/>
                </a:rPr>
                <a:t>     </a:t>
              </a:r>
              <a:r>
                <a:rPr lang="en-US" altLang="en-US" u="sng" dirty="0">
                  <a:latin typeface="Times New Roman" panose="02020603050405020304" pitchFamily="18" charset="0"/>
                </a:rPr>
                <a:t>Tìm hiểu bài</a:t>
              </a:r>
            </a:p>
          </p:txBody>
        </p:sp>
        <p:grpSp>
          <p:nvGrpSpPr>
            <p:cNvPr id="18" name="Group 17"/>
            <p:cNvGrpSpPr/>
            <p:nvPr/>
          </p:nvGrpSpPr>
          <p:grpSpPr>
            <a:xfrm>
              <a:off x="3306762" y="2105890"/>
              <a:ext cx="1447800" cy="1783840"/>
              <a:chOff x="3306762" y="2133600"/>
              <a:chExt cx="1447800" cy="1783840"/>
            </a:xfrm>
          </p:grpSpPr>
          <p:sp>
            <p:nvSpPr>
              <p:cNvPr id="19" name="Line 14"/>
              <p:cNvSpPr>
                <a:spLocks noChangeShapeType="1"/>
              </p:cNvSpPr>
              <p:nvPr/>
            </p:nvSpPr>
            <p:spPr bwMode="auto">
              <a:xfrm>
                <a:off x="4068760" y="2133600"/>
                <a:ext cx="27384" cy="178384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cxnSp>
            <p:nvCxnSpPr>
              <p:cNvPr id="20" name="Straight Connector 19"/>
              <p:cNvCxnSpPr/>
              <p:nvPr/>
            </p:nvCxnSpPr>
            <p:spPr bwMode="auto">
              <a:xfrm>
                <a:off x="3306762" y="2138073"/>
                <a:ext cx="1447800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  <p:sp>
        <p:nvSpPr>
          <p:cNvPr id="2" name="TextBox 1"/>
          <p:cNvSpPr txBox="1"/>
          <p:nvPr/>
        </p:nvSpPr>
        <p:spPr>
          <a:xfrm>
            <a:off x="2987723" y="2046970"/>
            <a:ext cx="25907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- nhìn rõ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971801" y="2657238"/>
            <a:ext cx="28798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- chăm sóc</a:t>
            </a:r>
          </a:p>
        </p:txBody>
      </p:sp>
      <p:sp>
        <p:nvSpPr>
          <p:cNvPr id="25" name="Text Box 13"/>
          <p:cNvSpPr txBox="1">
            <a:spLocks noChangeArrowheads="1"/>
          </p:cNvSpPr>
          <p:nvPr/>
        </p:nvSpPr>
        <p:spPr bwMode="auto">
          <a:xfrm>
            <a:off x="0" y="3341672"/>
            <a:ext cx="121920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Times New Roman" panose="02020603050405020304" pitchFamily="18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Times New Roman" panose="02020603050405020304" pitchFamily="18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Times New Roman" panose="02020603050405020304" pitchFamily="18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Times New Roman" panose="02020603050405020304" pitchFamily="18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3600" dirty="0">
                <a:latin typeface="Times New Roman" panose="02020603050405020304" pitchFamily="18" charset="0"/>
              </a:rPr>
              <a:t>     1. Trong “câu chuyện cổ tích này”, ai là người được sinh ra đầu tiên ? Chi tiết nào cho em biết được điều đó ?</a:t>
            </a:r>
          </a:p>
        </p:txBody>
      </p:sp>
      <p:sp>
        <p:nvSpPr>
          <p:cNvPr id="4" name="TextBox 3"/>
          <p:cNvSpPr txBox="1"/>
          <p:nvPr/>
        </p:nvSpPr>
        <p:spPr>
          <a:xfrm flipH="1">
            <a:off x="1372130" y="4641660"/>
            <a:ext cx="895894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3000" dirty="0">
                <a:solidFill>
                  <a:srgbClr val="C00000"/>
                </a:solidFill>
              </a:rPr>
              <a:t>Trẻ em được sinh ra đầu tiên trên Trái Đất. Chi tiết: </a:t>
            </a:r>
          </a:p>
          <a:p>
            <a:pPr algn="ctr"/>
            <a:r>
              <a:rPr lang="en-US" altLang="en-US" sz="3000" dirty="0">
                <a:solidFill>
                  <a:srgbClr val="C00000"/>
                </a:solidFill>
              </a:rPr>
              <a:t>Chỉ toàn là trẻ con</a:t>
            </a:r>
          </a:p>
          <a:p>
            <a:pPr algn="ctr"/>
            <a:r>
              <a:rPr lang="en-US" altLang="en-US" sz="3000" dirty="0">
                <a:solidFill>
                  <a:srgbClr val="C00000"/>
                </a:solidFill>
              </a:rPr>
              <a:t>      Trên trái đất trụi trần</a:t>
            </a:r>
          </a:p>
          <a:p>
            <a:pPr algn="ctr"/>
            <a:r>
              <a:rPr lang="en-US" altLang="en-US" sz="3000" dirty="0">
                <a:solidFill>
                  <a:srgbClr val="C00000"/>
                </a:solidFill>
              </a:rPr>
              <a:t>            Không dáng cây ngọn cỏ.</a:t>
            </a:r>
          </a:p>
        </p:txBody>
      </p:sp>
    </p:spTree>
    <p:extLst>
      <p:ext uri="{BB962C8B-B14F-4D97-AF65-F5344CB8AC3E}">
        <p14:creationId xmlns:p14="http://schemas.microsoft.com/office/powerpoint/2010/main" val="1464260729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5" grpId="1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3"/>
          <p:cNvSpPr>
            <a:spLocks noChangeArrowheads="1"/>
          </p:cNvSpPr>
          <p:nvPr/>
        </p:nvSpPr>
        <p:spPr bwMode="auto">
          <a:xfrm>
            <a:off x="4267200" y="914400"/>
            <a:ext cx="3581400" cy="533400"/>
          </a:xfrm>
          <a:prstGeom prst="flowChartAlternateProcess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Times New Roman" panose="02020603050405020304" pitchFamily="18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Times New Roman" panose="02020603050405020304" pitchFamily="18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Times New Roman" panose="02020603050405020304" pitchFamily="18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Times New Roman" panose="02020603050405020304" pitchFamily="18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FF0000"/>
              </a:solidFill>
              <a:latin typeface=".VnRevueH" panose="020B7200000000000000" pitchFamily="34" charset="0"/>
            </a:endParaRPr>
          </a:p>
        </p:txBody>
      </p:sp>
      <p:sp>
        <p:nvSpPr>
          <p:cNvPr id="8200" name="Text Box 33"/>
          <p:cNvSpPr txBox="1">
            <a:spLocks noChangeArrowheads="1"/>
          </p:cNvSpPr>
          <p:nvPr/>
        </p:nvSpPr>
        <p:spPr bwMode="auto">
          <a:xfrm>
            <a:off x="2983529" y="1513378"/>
            <a:ext cx="305276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Times New Roman" panose="02020603050405020304" pitchFamily="18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Times New Roman" panose="02020603050405020304" pitchFamily="18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Times New Roman" panose="02020603050405020304" pitchFamily="18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Times New Roman" panose="02020603050405020304" pitchFamily="18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dirty="0">
                <a:latin typeface="Times New Roman" panose="02020603050405020304" pitchFamily="18" charset="0"/>
              </a:rPr>
              <a:t>- chuyện cổ tích</a:t>
            </a:r>
          </a:p>
        </p:txBody>
      </p:sp>
      <p:sp>
        <p:nvSpPr>
          <p:cNvPr id="8201" name="Text Box 35"/>
          <p:cNvSpPr txBox="1">
            <a:spLocks noChangeArrowheads="1"/>
          </p:cNvSpPr>
          <p:nvPr/>
        </p:nvSpPr>
        <p:spPr bwMode="auto">
          <a:xfrm>
            <a:off x="6890326" y="1520493"/>
            <a:ext cx="210127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Times New Roman" panose="02020603050405020304" pitchFamily="18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Times New Roman" panose="02020603050405020304" pitchFamily="18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Times New Roman" panose="02020603050405020304" pitchFamily="18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Times New Roman" panose="02020603050405020304" pitchFamily="18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dirty="0">
                <a:latin typeface="Times New Roman" panose="02020603050405020304" pitchFamily="18" charset="0"/>
              </a:rPr>
              <a:t>- trụi trần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2416792" y="952482"/>
            <a:ext cx="7239000" cy="2289530"/>
            <a:chOff x="411163" y="1600200"/>
            <a:chExt cx="7239000" cy="2289530"/>
          </a:xfrm>
        </p:grpSpPr>
        <p:sp>
          <p:nvSpPr>
            <p:cNvPr id="16" name="Text Box 2"/>
            <p:cNvSpPr txBox="1">
              <a:spLocks noChangeArrowheads="1"/>
            </p:cNvSpPr>
            <p:nvPr/>
          </p:nvSpPr>
          <p:spPr bwMode="auto">
            <a:xfrm>
              <a:off x="411163" y="1600200"/>
              <a:ext cx="3886200" cy="5794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dirty="0">
                  <a:latin typeface="Arial" panose="020B0604020202020204" pitchFamily="34" charset="0"/>
                </a:rPr>
                <a:t>        </a:t>
              </a:r>
              <a:r>
                <a:rPr lang="en-US" altLang="en-US" u="sng" dirty="0">
                  <a:latin typeface="Times New Roman" panose="02020603050405020304" pitchFamily="18" charset="0"/>
                </a:rPr>
                <a:t>Luyện đọc</a:t>
              </a:r>
            </a:p>
          </p:txBody>
        </p:sp>
        <p:sp>
          <p:nvSpPr>
            <p:cNvPr id="17" name="Text Box 6"/>
            <p:cNvSpPr txBox="1">
              <a:spLocks noChangeArrowheads="1"/>
            </p:cNvSpPr>
            <p:nvPr/>
          </p:nvSpPr>
          <p:spPr bwMode="auto">
            <a:xfrm>
              <a:off x="4221163" y="1600200"/>
              <a:ext cx="3429000" cy="5794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dirty="0">
                  <a:latin typeface="Arial" panose="020B0604020202020204" pitchFamily="34" charset="0"/>
                </a:rPr>
                <a:t>     </a:t>
              </a:r>
              <a:r>
                <a:rPr lang="en-US" altLang="en-US" u="sng" dirty="0">
                  <a:latin typeface="Times New Roman" panose="02020603050405020304" pitchFamily="18" charset="0"/>
                </a:rPr>
                <a:t>Tìm hiểu bài</a:t>
              </a:r>
            </a:p>
          </p:txBody>
        </p:sp>
        <p:grpSp>
          <p:nvGrpSpPr>
            <p:cNvPr id="18" name="Group 17"/>
            <p:cNvGrpSpPr/>
            <p:nvPr/>
          </p:nvGrpSpPr>
          <p:grpSpPr>
            <a:xfrm>
              <a:off x="3306762" y="2105890"/>
              <a:ext cx="1447800" cy="1783840"/>
              <a:chOff x="3306762" y="2133600"/>
              <a:chExt cx="1447800" cy="1783840"/>
            </a:xfrm>
          </p:grpSpPr>
          <p:sp>
            <p:nvSpPr>
              <p:cNvPr id="19" name="Line 14"/>
              <p:cNvSpPr>
                <a:spLocks noChangeShapeType="1"/>
              </p:cNvSpPr>
              <p:nvPr/>
            </p:nvSpPr>
            <p:spPr bwMode="auto">
              <a:xfrm>
                <a:off x="4068760" y="2133600"/>
                <a:ext cx="27384" cy="178384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cxnSp>
            <p:nvCxnSpPr>
              <p:cNvPr id="20" name="Straight Connector 19"/>
              <p:cNvCxnSpPr/>
              <p:nvPr/>
            </p:nvCxnSpPr>
            <p:spPr bwMode="auto">
              <a:xfrm>
                <a:off x="3306762" y="2138073"/>
                <a:ext cx="1447800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  <p:sp>
        <p:nvSpPr>
          <p:cNvPr id="2" name="TextBox 1"/>
          <p:cNvSpPr txBox="1"/>
          <p:nvPr/>
        </p:nvSpPr>
        <p:spPr>
          <a:xfrm>
            <a:off x="2987723" y="2046970"/>
            <a:ext cx="25907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- nhìn rõ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971801" y="2657238"/>
            <a:ext cx="28798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- chăm sóc</a:t>
            </a:r>
          </a:p>
        </p:txBody>
      </p:sp>
      <p:sp>
        <p:nvSpPr>
          <p:cNvPr id="21" name="TextBox 2"/>
          <p:cNvSpPr txBox="1">
            <a:spLocks noChangeArrowheads="1"/>
          </p:cNvSpPr>
          <p:nvPr/>
        </p:nvSpPr>
        <p:spPr bwMode="auto">
          <a:xfrm>
            <a:off x="613392" y="3277405"/>
            <a:ext cx="9956800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Times New Roman" panose="02020603050405020304" pitchFamily="18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Times New Roman" panose="02020603050405020304" pitchFamily="18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Times New Roman" panose="02020603050405020304" pitchFamily="18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Times New Roman" panose="02020603050405020304" pitchFamily="18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400" dirty="0">
                <a:latin typeface="Times New Roman" panose="02020603050405020304" pitchFamily="18" charset="0"/>
              </a:rPr>
              <a:t>Trẻ con được sinh ra đầu tiên, lúc ấy cuộc sống trên trái đất như thế nào?</a:t>
            </a: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30480" y="4987497"/>
            <a:ext cx="10668000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Times New Roman" panose="02020603050405020304" pitchFamily="18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Times New Roman" panose="02020603050405020304" pitchFamily="18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Times New Roman" panose="02020603050405020304" pitchFamily="18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Times New Roman" panose="02020603050405020304" pitchFamily="18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400" dirty="0">
                <a:solidFill>
                  <a:srgbClr val="C00000"/>
                </a:solidFill>
                <a:latin typeface="Times New Roman" panose="02020603050405020304" pitchFamily="18" charset="0"/>
              </a:rPr>
              <a:t>Lúc ấy trái đất trụi trần, không dáng cây ngọn cỏ.</a:t>
            </a:r>
          </a:p>
        </p:txBody>
      </p:sp>
    </p:spTree>
    <p:extLst>
      <p:ext uri="{BB962C8B-B14F-4D97-AF65-F5344CB8AC3E}">
        <p14:creationId xmlns:p14="http://schemas.microsoft.com/office/powerpoint/2010/main" val="3715894404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1" grpId="0"/>
      <p:bldP spid="21" grpId="0"/>
      <p:bldP spid="21" grpId="1"/>
      <p:bldP spid="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3"/>
          <p:cNvSpPr>
            <a:spLocks noChangeArrowheads="1"/>
          </p:cNvSpPr>
          <p:nvPr/>
        </p:nvSpPr>
        <p:spPr bwMode="auto">
          <a:xfrm>
            <a:off x="4267200" y="914400"/>
            <a:ext cx="3581400" cy="533400"/>
          </a:xfrm>
          <a:prstGeom prst="flowChartAlternateProcess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Times New Roman" panose="02020603050405020304" pitchFamily="18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Times New Roman" panose="02020603050405020304" pitchFamily="18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Times New Roman" panose="02020603050405020304" pitchFamily="18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Times New Roman" panose="02020603050405020304" pitchFamily="18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FF0000"/>
              </a:solidFill>
              <a:latin typeface=".VnRevueH" panose="020B7200000000000000" pitchFamily="34" charset="0"/>
            </a:endParaRPr>
          </a:p>
        </p:txBody>
      </p:sp>
      <p:sp>
        <p:nvSpPr>
          <p:cNvPr id="8200" name="Text Box 33"/>
          <p:cNvSpPr txBox="1">
            <a:spLocks noChangeArrowheads="1"/>
          </p:cNvSpPr>
          <p:nvPr/>
        </p:nvSpPr>
        <p:spPr bwMode="auto">
          <a:xfrm>
            <a:off x="2983529" y="1513378"/>
            <a:ext cx="305276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Times New Roman" panose="02020603050405020304" pitchFamily="18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Times New Roman" panose="02020603050405020304" pitchFamily="18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Times New Roman" panose="02020603050405020304" pitchFamily="18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Times New Roman" panose="02020603050405020304" pitchFamily="18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dirty="0">
                <a:latin typeface="Times New Roman" panose="02020603050405020304" pitchFamily="18" charset="0"/>
              </a:rPr>
              <a:t>- chuyện cổ tích</a:t>
            </a:r>
          </a:p>
        </p:txBody>
      </p:sp>
      <p:sp>
        <p:nvSpPr>
          <p:cNvPr id="8201" name="Text Box 35"/>
          <p:cNvSpPr txBox="1">
            <a:spLocks noChangeArrowheads="1"/>
          </p:cNvSpPr>
          <p:nvPr/>
        </p:nvSpPr>
        <p:spPr bwMode="auto">
          <a:xfrm>
            <a:off x="6890326" y="1520493"/>
            <a:ext cx="210127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Times New Roman" panose="02020603050405020304" pitchFamily="18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Times New Roman" panose="02020603050405020304" pitchFamily="18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Times New Roman" panose="02020603050405020304" pitchFamily="18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Times New Roman" panose="02020603050405020304" pitchFamily="18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dirty="0">
                <a:latin typeface="Times New Roman" panose="02020603050405020304" pitchFamily="18" charset="0"/>
              </a:rPr>
              <a:t>- trụi trần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2416792" y="952482"/>
            <a:ext cx="7239000" cy="2289530"/>
            <a:chOff x="411163" y="1600200"/>
            <a:chExt cx="7239000" cy="2289530"/>
          </a:xfrm>
        </p:grpSpPr>
        <p:sp>
          <p:nvSpPr>
            <p:cNvPr id="16" name="Text Box 2"/>
            <p:cNvSpPr txBox="1">
              <a:spLocks noChangeArrowheads="1"/>
            </p:cNvSpPr>
            <p:nvPr/>
          </p:nvSpPr>
          <p:spPr bwMode="auto">
            <a:xfrm>
              <a:off x="411163" y="1600200"/>
              <a:ext cx="3886200" cy="5794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dirty="0">
                  <a:latin typeface="Arial" panose="020B0604020202020204" pitchFamily="34" charset="0"/>
                </a:rPr>
                <a:t>        </a:t>
              </a:r>
              <a:r>
                <a:rPr lang="en-US" altLang="en-US" u="sng" dirty="0">
                  <a:latin typeface="Times New Roman" panose="02020603050405020304" pitchFamily="18" charset="0"/>
                </a:rPr>
                <a:t>Luyện đọc</a:t>
              </a:r>
            </a:p>
          </p:txBody>
        </p:sp>
        <p:sp>
          <p:nvSpPr>
            <p:cNvPr id="17" name="Text Box 6"/>
            <p:cNvSpPr txBox="1">
              <a:spLocks noChangeArrowheads="1"/>
            </p:cNvSpPr>
            <p:nvPr/>
          </p:nvSpPr>
          <p:spPr bwMode="auto">
            <a:xfrm>
              <a:off x="4221163" y="1600200"/>
              <a:ext cx="3429000" cy="5794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dirty="0">
                  <a:latin typeface="Arial" panose="020B0604020202020204" pitchFamily="34" charset="0"/>
                </a:rPr>
                <a:t>     </a:t>
              </a:r>
              <a:r>
                <a:rPr lang="en-US" altLang="en-US" u="sng" dirty="0">
                  <a:latin typeface="Times New Roman" panose="02020603050405020304" pitchFamily="18" charset="0"/>
                </a:rPr>
                <a:t>Tìm hiểu bài</a:t>
              </a:r>
            </a:p>
          </p:txBody>
        </p:sp>
        <p:grpSp>
          <p:nvGrpSpPr>
            <p:cNvPr id="18" name="Group 17"/>
            <p:cNvGrpSpPr/>
            <p:nvPr/>
          </p:nvGrpSpPr>
          <p:grpSpPr>
            <a:xfrm>
              <a:off x="3306762" y="2105890"/>
              <a:ext cx="1447800" cy="1783840"/>
              <a:chOff x="3306762" y="2133600"/>
              <a:chExt cx="1447800" cy="1783840"/>
            </a:xfrm>
          </p:grpSpPr>
          <p:sp>
            <p:nvSpPr>
              <p:cNvPr id="19" name="Line 14"/>
              <p:cNvSpPr>
                <a:spLocks noChangeShapeType="1"/>
              </p:cNvSpPr>
              <p:nvPr/>
            </p:nvSpPr>
            <p:spPr bwMode="auto">
              <a:xfrm>
                <a:off x="4068760" y="2133600"/>
                <a:ext cx="27384" cy="178384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cxnSp>
            <p:nvCxnSpPr>
              <p:cNvPr id="20" name="Straight Connector 19"/>
              <p:cNvCxnSpPr/>
              <p:nvPr/>
            </p:nvCxnSpPr>
            <p:spPr bwMode="auto">
              <a:xfrm>
                <a:off x="3306762" y="2138073"/>
                <a:ext cx="1447800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  <p:sp>
        <p:nvSpPr>
          <p:cNvPr id="2" name="TextBox 1"/>
          <p:cNvSpPr txBox="1"/>
          <p:nvPr/>
        </p:nvSpPr>
        <p:spPr>
          <a:xfrm>
            <a:off x="2987723" y="2046970"/>
            <a:ext cx="25907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- nhìn rõ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971801" y="2657238"/>
            <a:ext cx="28798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- chăm sóc</a:t>
            </a:r>
          </a:p>
        </p:txBody>
      </p:sp>
      <p:sp>
        <p:nvSpPr>
          <p:cNvPr id="23" name="Text Box 13"/>
          <p:cNvSpPr txBox="1">
            <a:spLocks noChangeArrowheads="1"/>
          </p:cNvSpPr>
          <p:nvPr/>
        </p:nvSpPr>
        <p:spPr bwMode="auto">
          <a:xfrm>
            <a:off x="685800" y="3148303"/>
            <a:ext cx="11138133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Times New Roman" panose="02020603050405020304" pitchFamily="18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Times New Roman" panose="02020603050405020304" pitchFamily="18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Times New Roman" panose="02020603050405020304" pitchFamily="18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Times New Roman" panose="02020603050405020304" pitchFamily="18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4000" dirty="0">
                <a:latin typeface="Times New Roman" panose="02020603050405020304" pitchFamily="18" charset="0"/>
              </a:rPr>
              <a:t>2. Sau khi trẻ em được sinh ra, vì sao cần có ngay Mặt trời 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41744" y="3566068"/>
            <a:ext cx="108150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4000" dirty="0">
                <a:solidFill>
                  <a:srgbClr val="C00000"/>
                </a:solidFill>
              </a:rPr>
              <a:t>Vì Mặt trời giúp cho trẻ con nhìn rõ mọi vật.</a:t>
            </a:r>
          </a:p>
        </p:txBody>
      </p:sp>
      <p:sp>
        <p:nvSpPr>
          <p:cNvPr id="25" name="Text Box 13"/>
          <p:cNvSpPr txBox="1">
            <a:spLocks noChangeArrowheads="1"/>
          </p:cNvSpPr>
          <p:nvPr/>
        </p:nvSpPr>
        <p:spPr bwMode="auto">
          <a:xfrm>
            <a:off x="685800" y="4535564"/>
            <a:ext cx="1162239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Times New Roman" panose="02020603050405020304" pitchFamily="18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Times New Roman" panose="02020603050405020304" pitchFamily="18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Times New Roman" panose="02020603050405020304" pitchFamily="18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Times New Roman" panose="02020603050405020304" pitchFamily="18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4000" dirty="0">
                <a:latin typeface="Times New Roman" panose="02020603050405020304" pitchFamily="18" charset="0"/>
              </a:rPr>
              <a:t>3. Sau khi trẻ sinh ra vì sao cần có ngay người mẹ ?</a:t>
            </a:r>
          </a:p>
        </p:txBody>
      </p:sp>
      <p:sp>
        <p:nvSpPr>
          <p:cNvPr id="5" name="TextBox 4"/>
          <p:cNvSpPr txBox="1"/>
          <p:nvPr/>
        </p:nvSpPr>
        <p:spPr>
          <a:xfrm flipH="1">
            <a:off x="784266" y="5307272"/>
            <a:ext cx="1058024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4000" dirty="0">
                <a:solidFill>
                  <a:srgbClr val="C00000"/>
                </a:solidFill>
              </a:rPr>
              <a:t>Vì trẻ cần tình yêu và lời ru; trẻ cần bế bồng chăm sóc</a:t>
            </a:r>
            <a:endParaRPr lang="en-US" sz="4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4577385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3" grpId="1"/>
      <p:bldP spid="4" grpId="0"/>
      <p:bldP spid="25" grpId="0"/>
      <p:bldP spid="25" grpId="1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3"/>
          <p:cNvSpPr>
            <a:spLocks noChangeArrowheads="1"/>
          </p:cNvSpPr>
          <p:nvPr/>
        </p:nvSpPr>
        <p:spPr bwMode="auto">
          <a:xfrm>
            <a:off x="4267200" y="914400"/>
            <a:ext cx="3581400" cy="533400"/>
          </a:xfrm>
          <a:prstGeom prst="flowChartAlternateProcess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Times New Roman" panose="02020603050405020304" pitchFamily="18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Times New Roman" panose="02020603050405020304" pitchFamily="18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Times New Roman" panose="02020603050405020304" pitchFamily="18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Times New Roman" panose="02020603050405020304" pitchFamily="18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FF0000"/>
              </a:solidFill>
              <a:latin typeface=".VnRevueH" panose="020B7200000000000000" pitchFamily="34" charset="0"/>
            </a:endParaRPr>
          </a:p>
        </p:txBody>
      </p:sp>
      <p:sp>
        <p:nvSpPr>
          <p:cNvPr id="8200" name="Text Box 33"/>
          <p:cNvSpPr txBox="1">
            <a:spLocks noChangeArrowheads="1"/>
          </p:cNvSpPr>
          <p:nvPr/>
        </p:nvSpPr>
        <p:spPr bwMode="auto">
          <a:xfrm>
            <a:off x="2983529" y="1513378"/>
            <a:ext cx="305276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Times New Roman" panose="02020603050405020304" pitchFamily="18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Times New Roman" panose="02020603050405020304" pitchFamily="18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Times New Roman" panose="02020603050405020304" pitchFamily="18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Times New Roman" panose="02020603050405020304" pitchFamily="18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dirty="0">
                <a:latin typeface="Times New Roman" panose="02020603050405020304" pitchFamily="18" charset="0"/>
              </a:rPr>
              <a:t>- chuyện cổ tích</a:t>
            </a:r>
          </a:p>
        </p:txBody>
      </p:sp>
      <p:sp>
        <p:nvSpPr>
          <p:cNvPr id="8201" name="Text Box 35"/>
          <p:cNvSpPr txBox="1">
            <a:spLocks noChangeArrowheads="1"/>
          </p:cNvSpPr>
          <p:nvPr/>
        </p:nvSpPr>
        <p:spPr bwMode="auto">
          <a:xfrm>
            <a:off x="6890326" y="1520493"/>
            <a:ext cx="210127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Times New Roman" panose="02020603050405020304" pitchFamily="18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Times New Roman" panose="02020603050405020304" pitchFamily="18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Times New Roman" panose="02020603050405020304" pitchFamily="18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Times New Roman" panose="02020603050405020304" pitchFamily="18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dirty="0">
                <a:latin typeface="Times New Roman" panose="02020603050405020304" pitchFamily="18" charset="0"/>
              </a:rPr>
              <a:t>- trụi trần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2416792" y="952482"/>
            <a:ext cx="7239000" cy="2289530"/>
            <a:chOff x="411163" y="1600200"/>
            <a:chExt cx="7239000" cy="2289530"/>
          </a:xfrm>
        </p:grpSpPr>
        <p:sp>
          <p:nvSpPr>
            <p:cNvPr id="16" name="Text Box 2"/>
            <p:cNvSpPr txBox="1">
              <a:spLocks noChangeArrowheads="1"/>
            </p:cNvSpPr>
            <p:nvPr/>
          </p:nvSpPr>
          <p:spPr bwMode="auto">
            <a:xfrm>
              <a:off x="411163" y="1600200"/>
              <a:ext cx="3886200" cy="5794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dirty="0">
                  <a:latin typeface="Arial" panose="020B0604020202020204" pitchFamily="34" charset="0"/>
                </a:rPr>
                <a:t>        </a:t>
              </a:r>
              <a:r>
                <a:rPr lang="en-US" altLang="en-US" u="sng" dirty="0">
                  <a:latin typeface="Times New Roman" panose="02020603050405020304" pitchFamily="18" charset="0"/>
                </a:rPr>
                <a:t>Luyện đọc</a:t>
              </a:r>
            </a:p>
          </p:txBody>
        </p:sp>
        <p:sp>
          <p:nvSpPr>
            <p:cNvPr id="17" name="Text Box 6"/>
            <p:cNvSpPr txBox="1">
              <a:spLocks noChangeArrowheads="1"/>
            </p:cNvSpPr>
            <p:nvPr/>
          </p:nvSpPr>
          <p:spPr bwMode="auto">
            <a:xfrm>
              <a:off x="4221163" y="1600200"/>
              <a:ext cx="3429000" cy="5794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dirty="0">
                  <a:latin typeface="Arial" panose="020B0604020202020204" pitchFamily="34" charset="0"/>
                </a:rPr>
                <a:t>     </a:t>
              </a:r>
              <a:r>
                <a:rPr lang="en-US" altLang="en-US" u="sng" dirty="0">
                  <a:latin typeface="Times New Roman" panose="02020603050405020304" pitchFamily="18" charset="0"/>
                </a:rPr>
                <a:t>Tìm hiểu bài</a:t>
              </a:r>
            </a:p>
          </p:txBody>
        </p:sp>
        <p:grpSp>
          <p:nvGrpSpPr>
            <p:cNvPr id="18" name="Group 17"/>
            <p:cNvGrpSpPr/>
            <p:nvPr/>
          </p:nvGrpSpPr>
          <p:grpSpPr>
            <a:xfrm>
              <a:off x="3306762" y="2105890"/>
              <a:ext cx="1447800" cy="1783840"/>
              <a:chOff x="3306762" y="2133600"/>
              <a:chExt cx="1447800" cy="1783840"/>
            </a:xfrm>
          </p:grpSpPr>
          <p:sp>
            <p:nvSpPr>
              <p:cNvPr id="19" name="Line 14"/>
              <p:cNvSpPr>
                <a:spLocks noChangeShapeType="1"/>
              </p:cNvSpPr>
              <p:nvPr/>
            </p:nvSpPr>
            <p:spPr bwMode="auto">
              <a:xfrm>
                <a:off x="4068760" y="2133600"/>
                <a:ext cx="27384" cy="178384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cxnSp>
            <p:nvCxnSpPr>
              <p:cNvPr id="20" name="Straight Connector 19"/>
              <p:cNvCxnSpPr/>
              <p:nvPr/>
            </p:nvCxnSpPr>
            <p:spPr bwMode="auto">
              <a:xfrm>
                <a:off x="3306762" y="2138073"/>
                <a:ext cx="1447800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  <p:sp>
        <p:nvSpPr>
          <p:cNvPr id="2" name="TextBox 1"/>
          <p:cNvSpPr txBox="1"/>
          <p:nvPr/>
        </p:nvSpPr>
        <p:spPr>
          <a:xfrm>
            <a:off x="2987723" y="2046970"/>
            <a:ext cx="25907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- nhìn rõ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971801" y="2657238"/>
            <a:ext cx="28798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- chăm sóc</a:t>
            </a:r>
          </a:p>
        </p:txBody>
      </p:sp>
      <p:sp>
        <p:nvSpPr>
          <p:cNvPr id="21" name="Text Box 13"/>
          <p:cNvSpPr txBox="1">
            <a:spLocks noChangeArrowheads="1"/>
          </p:cNvSpPr>
          <p:nvPr/>
        </p:nvSpPr>
        <p:spPr bwMode="auto">
          <a:xfrm>
            <a:off x="408785" y="3314705"/>
            <a:ext cx="1125501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Times New Roman" panose="02020603050405020304" pitchFamily="18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Times New Roman" panose="02020603050405020304" pitchFamily="18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Times New Roman" panose="02020603050405020304" pitchFamily="18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Times New Roman" panose="02020603050405020304" pitchFamily="18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4000" dirty="0">
                <a:latin typeface="Times New Roman" panose="02020603050405020304" pitchFamily="18" charset="0"/>
              </a:rPr>
              <a:t>     4. Bố và thầy giáo giúp trẻ em những gì 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68946" y="4191000"/>
            <a:ext cx="1041088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en-US" sz="4000" dirty="0">
                <a:solidFill>
                  <a:srgbClr val="C00000"/>
                </a:solidFill>
              </a:rPr>
              <a:t>- Bố giúp trẻ hiểu biết, bảo cho trẻ ngoan, dạy cho trẻ biết nghĩ.</a:t>
            </a:r>
          </a:p>
          <a:p>
            <a:pPr algn="just"/>
            <a:r>
              <a:rPr lang="en-US" altLang="en-US" sz="4000" dirty="0">
                <a:solidFill>
                  <a:srgbClr val="C00000"/>
                </a:solidFill>
              </a:rPr>
              <a:t>- Thầy giáo dạy cho trẻ học hành.</a:t>
            </a:r>
          </a:p>
        </p:txBody>
      </p:sp>
    </p:spTree>
    <p:extLst>
      <p:ext uri="{BB962C8B-B14F-4D97-AF65-F5344CB8AC3E}">
        <p14:creationId xmlns:p14="http://schemas.microsoft.com/office/powerpoint/2010/main" val="4091964522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1" grpId="1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3"/>
          <p:cNvSpPr>
            <a:spLocks noChangeArrowheads="1"/>
          </p:cNvSpPr>
          <p:nvPr/>
        </p:nvSpPr>
        <p:spPr bwMode="auto">
          <a:xfrm>
            <a:off x="4267200" y="914400"/>
            <a:ext cx="3581400" cy="533400"/>
          </a:xfrm>
          <a:prstGeom prst="flowChartAlternateProcess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Times New Roman" panose="02020603050405020304" pitchFamily="18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Times New Roman" panose="02020603050405020304" pitchFamily="18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Times New Roman" panose="02020603050405020304" pitchFamily="18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Times New Roman" panose="02020603050405020304" pitchFamily="18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FF0000"/>
              </a:solidFill>
              <a:latin typeface=".VnRevueH" panose="020B7200000000000000" pitchFamily="34" charset="0"/>
            </a:endParaRPr>
          </a:p>
        </p:txBody>
      </p:sp>
      <p:sp>
        <p:nvSpPr>
          <p:cNvPr id="8200" name="Text Box 33"/>
          <p:cNvSpPr txBox="1">
            <a:spLocks noChangeArrowheads="1"/>
          </p:cNvSpPr>
          <p:nvPr/>
        </p:nvSpPr>
        <p:spPr bwMode="auto">
          <a:xfrm>
            <a:off x="2983529" y="1513378"/>
            <a:ext cx="305276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Times New Roman" panose="02020603050405020304" pitchFamily="18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Times New Roman" panose="02020603050405020304" pitchFamily="18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Times New Roman" panose="02020603050405020304" pitchFamily="18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Times New Roman" panose="02020603050405020304" pitchFamily="18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dirty="0">
                <a:latin typeface="Times New Roman" panose="02020603050405020304" pitchFamily="18" charset="0"/>
              </a:rPr>
              <a:t>- chuyện cổ tích</a:t>
            </a:r>
          </a:p>
        </p:txBody>
      </p:sp>
      <p:sp>
        <p:nvSpPr>
          <p:cNvPr id="8201" name="Text Box 35"/>
          <p:cNvSpPr txBox="1">
            <a:spLocks noChangeArrowheads="1"/>
          </p:cNvSpPr>
          <p:nvPr/>
        </p:nvSpPr>
        <p:spPr bwMode="auto">
          <a:xfrm>
            <a:off x="6890326" y="1520493"/>
            <a:ext cx="210127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Times New Roman" panose="02020603050405020304" pitchFamily="18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Times New Roman" panose="02020603050405020304" pitchFamily="18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Times New Roman" panose="02020603050405020304" pitchFamily="18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Times New Roman" panose="02020603050405020304" pitchFamily="18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dirty="0">
                <a:latin typeface="Times New Roman" panose="02020603050405020304" pitchFamily="18" charset="0"/>
              </a:rPr>
              <a:t>- trụi trần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2348552" y="998560"/>
            <a:ext cx="7239000" cy="2289530"/>
            <a:chOff x="411163" y="1600200"/>
            <a:chExt cx="7239000" cy="2289530"/>
          </a:xfrm>
        </p:grpSpPr>
        <p:sp>
          <p:nvSpPr>
            <p:cNvPr id="16" name="Text Box 2"/>
            <p:cNvSpPr txBox="1">
              <a:spLocks noChangeArrowheads="1"/>
            </p:cNvSpPr>
            <p:nvPr/>
          </p:nvSpPr>
          <p:spPr bwMode="auto">
            <a:xfrm>
              <a:off x="411163" y="1600200"/>
              <a:ext cx="3886200" cy="5794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dirty="0">
                  <a:latin typeface="Arial" panose="020B0604020202020204" pitchFamily="34" charset="0"/>
                </a:rPr>
                <a:t>        </a:t>
              </a:r>
              <a:r>
                <a:rPr lang="en-US" altLang="en-US" u="sng" dirty="0">
                  <a:latin typeface="Times New Roman" panose="02020603050405020304" pitchFamily="18" charset="0"/>
                </a:rPr>
                <a:t>Luyện đọc</a:t>
              </a:r>
            </a:p>
          </p:txBody>
        </p:sp>
        <p:sp>
          <p:nvSpPr>
            <p:cNvPr id="17" name="Text Box 6"/>
            <p:cNvSpPr txBox="1">
              <a:spLocks noChangeArrowheads="1"/>
            </p:cNvSpPr>
            <p:nvPr/>
          </p:nvSpPr>
          <p:spPr bwMode="auto">
            <a:xfrm>
              <a:off x="4221163" y="1600200"/>
              <a:ext cx="3429000" cy="5794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dirty="0">
                  <a:latin typeface="Arial" panose="020B0604020202020204" pitchFamily="34" charset="0"/>
                </a:rPr>
                <a:t>     </a:t>
              </a:r>
              <a:r>
                <a:rPr lang="en-US" altLang="en-US" u="sng" dirty="0">
                  <a:latin typeface="Times New Roman" panose="02020603050405020304" pitchFamily="18" charset="0"/>
                </a:rPr>
                <a:t>Tìm hiểu bài</a:t>
              </a:r>
            </a:p>
          </p:txBody>
        </p:sp>
        <p:grpSp>
          <p:nvGrpSpPr>
            <p:cNvPr id="18" name="Group 17"/>
            <p:cNvGrpSpPr/>
            <p:nvPr/>
          </p:nvGrpSpPr>
          <p:grpSpPr>
            <a:xfrm>
              <a:off x="3306762" y="2105890"/>
              <a:ext cx="1447800" cy="1783840"/>
              <a:chOff x="3306762" y="2133600"/>
              <a:chExt cx="1447800" cy="1783840"/>
            </a:xfrm>
          </p:grpSpPr>
          <p:sp>
            <p:nvSpPr>
              <p:cNvPr id="19" name="Line 14"/>
              <p:cNvSpPr>
                <a:spLocks noChangeShapeType="1"/>
              </p:cNvSpPr>
              <p:nvPr/>
            </p:nvSpPr>
            <p:spPr bwMode="auto">
              <a:xfrm>
                <a:off x="4068760" y="2133600"/>
                <a:ext cx="27384" cy="178384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cxnSp>
            <p:nvCxnSpPr>
              <p:cNvPr id="20" name="Straight Connector 19"/>
              <p:cNvCxnSpPr/>
              <p:nvPr/>
            </p:nvCxnSpPr>
            <p:spPr bwMode="auto">
              <a:xfrm>
                <a:off x="3306762" y="2138073"/>
                <a:ext cx="1447800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  <p:sp>
        <p:nvSpPr>
          <p:cNvPr id="2" name="TextBox 1"/>
          <p:cNvSpPr txBox="1"/>
          <p:nvPr/>
        </p:nvSpPr>
        <p:spPr>
          <a:xfrm>
            <a:off x="2987723" y="2046970"/>
            <a:ext cx="25907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- nhìn rõ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971801" y="2657238"/>
            <a:ext cx="28798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- chăm sóc</a:t>
            </a:r>
          </a:p>
        </p:txBody>
      </p:sp>
      <p:sp>
        <p:nvSpPr>
          <p:cNvPr id="24" name="Text Box 36"/>
          <p:cNvSpPr txBox="1">
            <a:spLocks noChangeArrowheads="1"/>
          </p:cNvSpPr>
          <p:nvPr/>
        </p:nvSpPr>
        <p:spPr bwMode="auto">
          <a:xfrm>
            <a:off x="6901216" y="2030105"/>
            <a:ext cx="19812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Times New Roman" panose="02020603050405020304" pitchFamily="18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Times New Roman" panose="02020603050405020304" pitchFamily="18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Times New Roman" panose="02020603050405020304" pitchFamily="18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Times New Roman" panose="02020603050405020304" pitchFamily="18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dirty="0">
                <a:latin typeface="Times New Roman" panose="02020603050405020304" pitchFamily="18" charset="0"/>
              </a:rPr>
              <a:t>- mặt bể</a:t>
            </a:r>
          </a:p>
        </p:txBody>
      </p:sp>
      <p:sp>
        <p:nvSpPr>
          <p:cNvPr id="22" name="Text Box 13"/>
          <p:cNvSpPr txBox="1">
            <a:spLocks noChangeArrowheads="1"/>
          </p:cNvSpPr>
          <p:nvPr/>
        </p:nvSpPr>
        <p:spPr bwMode="auto">
          <a:xfrm>
            <a:off x="561999" y="3179430"/>
            <a:ext cx="1119939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Times New Roman" panose="02020603050405020304" pitchFamily="18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Times New Roman" panose="02020603050405020304" pitchFamily="18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Times New Roman" panose="02020603050405020304" pitchFamily="18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Times New Roman" panose="02020603050405020304" pitchFamily="18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4000" dirty="0">
                <a:latin typeface="Times New Roman" panose="02020603050405020304" pitchFamily="18" charset="0"/>
              </a:rPr>
              <a:t>5. Trẻ em biết được những gì nhờ bố và thầy giáo?</a:t>
            </a:r>
          </a:p>
        </p:txBody>
      </p:sp>
      <p:sp>
        <p:nvSpPr>
          <p:cNvPr id="23" name="Text Box 13"/>
          <p:cNvSpPr txBox="1">
            <a:spLocks noChangeArrowheads="1"/>
          </p:cNvSpPr>
          <p:nvPr/>
        </p:nvSpPr>
        <p:spPr bwMode="auto">
          <a:xfrm>
            <a:off x="453541" y="5331153"/>
            <a:ext cx="1005411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Times New Roman" panose="02020603050405020304" pitchFamily="18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Times New Roman" panose="02020603050405020304" pitchFamily="18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Times New Roman" panose="02020603050405020304" pitchFamily="18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Times New Roman" panose="02020603050405020304" pitchFamily="18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6. Bài học đầu tiên thầy dạy cho trẻ là gì?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3541" y="3772683"/>
            <a:ext cx="1115998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Tx/>
              <a:buChar char="-"/>
            </a:pPr>
            <a:r>
              <a:rPr lang="en-US" altLang="en-US" sz="4000" dirty="0">
                <a:solidFill>
                  <a:srgbClr val="C00000"/>
                </a:solidFill>
              </a:rPr>
              <a:t> Trẻ em biết được biển rộng, đường dài, ngọn núi và xa, trái đất hình tròn, cục phấn được làm từ đá.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3061" y="6039039"/>
            <a:ext cx="9982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4000" smtClean="0">
                <a:solidFill>
                  <a:srgbClr val="C00000"/>
                </a:solidFill>
              </a:rPr>
              <a:t>- </a:t>
            </a:r>
            <a:r>
              <a:rPr lang="en-US" altLang="en-US" sz="4000" dirty="0">
                <a:solidFill>
                  <a:srgbClr val="C00000"/>
                </a:solidFill>
              </a:rPr>
              <a:t>Bài học đầu tiên là chuyện về loài người.</a:t>
            </a:r>
          </a:p>
        </p:txBody>
      </p:sp>
    </p:spTree>
    <p:extLst>
      <p:ext uri="{BB962C8B-B14F-4D97-AF65-F5344CB8AC3E}">
        <p14:creationId xmlns:p14="http://schemas.microsoft.com/office/powerpoint/2010/main" val="4097472251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2" grpId="0"/>
      <p:bldP spid="22" grpId="1"/>
      <p:bldP spid="23" grpId="0"/>
      <p:bldP spid="23" grpId="1"/>
      <p:bldP spid="4" grpId="0"/>
      <p:bldP spid="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MMPROD_UIDATA" val="&lt;database version=&quot;10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82&quot;/&gt;&lt;/object&gt;&lt;object type=&quot;3&quot; unique_id=&quot;10004&quot;&gt;&lt;property id=&quot;20148&quot; value=&quot;5&quot;/&gt;&lt;property id=&quot;20300&quot; value=&quot;Slide 2&quot;/&gt;&lt;property id=&quot;20307&quot; value=&quot;268&quot;/&gt;&lt;/object&gt;&lt;object type=&quot;3&quot; unique_id=&quot;10005&quot;&gt;&lt;property id=&quot;20148&quot; value=&quot;5&quot;/&gt;&lt;property id=&quot;20300&quot; value=&quot;Slide 3&quot;/&gt;&lt;property id=&quot;20307&quot; value=&quot;270&quot;/&gt;&lt;/object&gt;&lt;object type=&quot;3&quot; unique_id=&quot;10007&quot;&gt;&lt;property id=&quot;20148&quot; value=&quot;5&quot;/&gt;&lt;property id=&quot;20300&quot; value=&quot;Slide 4&quot;/&gt;&lt;property id=&quot;20307&quot; value=&quot;274&quot;/&gt;&lt;/object&gt;&lt;object type=&quot;3&quot; unique_id=&quot;10008&quot;&gt;&lt;property id=&quot;20148&quot; value=&quot;5&quot;/&gt;&lt;property id=&quot;20300&quot; value=&quot;Slide 5&quot;/&gt;&lt;property id=&quot;20307&quot; value=&quot;273&quot;/&gt;&lt;/object&gt;&lt;object type=&quot;3&quot; unique_id=&quot;10009&quot;&gt;&lt;property id=&quot;20148&quot; value=&quot;5&quot;/&gt;&lt;property id=&quot;20300&quot; value=&quot;Slide 6&quot;/&gt;&lt;property id=&quot;20307&quot; value=&quot;257&quot;/&gt;&lt;/object&gt;&lt;object type=&quot;3&quot; unique_id=&quot;10010&quot;&gt;&lt;property id=&quot;20148&quot; value=&quot;5&quot;/&gt;&lt;property id=&quot;20300&quot; value=&quot;Slide 7&quot;/&gt;&lt;property id=&quot;20307&quot; value=&quot;280&quot;/&gt;&lt;/object&gt;&lt;object type=&quot;3&quot; unique_id=&quot;10011&quot;&gt;&lt;property id=&quot;20148&quot; value=&quot;5&quot;/&gt;&lt;property id=&quot;20300&quot; value=&quot;Slide 8&quot;/&gt;&lt;property id=&quot;20307&quot; value=&quot;275&quot;/&gt;&lt;/object&gt;&lt;object type=&quot;3&quot; unique_id=&quot;10012&quot;&gt;&lt;property id=&quot;20148&quot; value=&quot;5&quot;/&gt;&lt;property id=&quot;20300&quot; value=&quot;Slide 9&quot;/&gt;&lt;property id=&quot;20307&quot; value=&quot;276&quot;/&gt;&lt;/object&gt;&lt;object type=&quot;3&quot; unique_id=&quot;10013&quot;&gt;&lt;property id=&quot;20148&quot; value=&quot;5&quot;/&gt;&lt;property id=&quot;20300&quot; value=&quot;Slide 10&quot;/&gt;&lt;property id=&quot;20307&quot; value=&quot;277&quot;/&gt;&lt;/object&gt;&lt;object type=&quot;3&quot; unique_id=&quot;10014&quot;&gt;&lt;property id=&quot;20148&quot; value=&quot;5&quot;/&gt;&lt;property id=&quot;20300&quot; value=&quot;Slide 11&quot;/&gt;&lt;property id=&quot;20307&quot; value=&quot;278&quot;/&gt;&lt;/object&gt;&lt;object type=&quot;3&quot; unique_id=&quot;10015&quot;&gt;&lt;property id=&quot;20148&quot; value=&quot;5&quot;/&gt;&lt;property id=&quot;20300&quot; value=&quot;Slide 14&quot;/&gt;&lt;property id=&quot;20307&quot; value=&quot;281&quot;/&gt;&lt;/object&gt;&lt;object type=&quot;3&quot; unique_id=&quot;10016&quot;&gt;&lt;property id=&quot;20148&quot; value=&quot;5&quot;/&gt;&lt;property id=&quot;20300&quot; value=&quot;Slide 15&quot;/&gt;&lt;property id=&quot;20307&quot; value=&quot;279&quot;/&gt;&lt;/object&gt;&lt;object type=&quot;3&quot; unique_id=&quot;10017&quot;&gt;&lt;property id=&quot;20148&quot; value=&quot;5&quot;/&gt;&lt;property id=&quot;20300&quot; value=&quot;Slide 16&quot;/&gt;&lt;property id=&quot;20307&quot; value=&quot;260&quot;/&gt;&lt;/object&gt;&lt;object type=&quot;3&quot; unique_id=&quot;10228&quot;&gt;&lt;property id=&quot;20148&quot; value=&quot;5&quot;/&gt;&lt;property id=&quot;20300&quot; value=&quot;Slide 12&quot;/&gt;&lt;property id=&quot;20307&quot; value=&quot;283&quot;/&gt;&lt;/object&gt;&lt;object type=&quot;3&quot; unique_id=&quot;10229&quot;&gt;&lt;property id=&quot;20148&quot; value=&quot;5&quot;/&gt;&lt;property id=&quot;20300&quot; value=&quot;Slide 13&quot;/&gt;&lt;property id=&quot;20307&quot; value=&quot;284&quot;/&gt;&lt;/object&gt;&lt;object type=&quot;3&quot; unique_id=&quot;10230&quot;&gt;&lt;property id=&quot;20148&quot; value=&quot;5&quot;/&gt;&lt;property id=&quot;20300&quot; value=&quot;Slide 17&quot;/&gt;&lt;property id=&quot;20307&quot; value=&quot;285&quot;/&gt;&lt;/object&gt;&lt;/object&gt;&lt;object type=&quot;8&quot; unique_id=&quot;10034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1116</TotalTime>
  <Words>650</Words>
  <Application>Microsoft Office PowerPoint</Application>
  <PresentationFormat>Widescreen</PresentationFormat>
  <Paragraphs>98</Paragraphs>
  <Slides>14</Slides>
  <Notes>2</Notes>
  <HiddenSlides>1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.VnRevueH</vt:lpstr>
      <vt:lpstr>Arial</vt:lpstr>
      <vt:lpstr>Calibri</vt:lpstr>
      <vt:lpstr>HP001 5Ha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133</cp:revision>
  <dcterms:created xsi:type="dcterms:W3CDTF">2017-01-07T08:33:33Z</dcterms:created>
  <dcterms:modified xsi:type="dcterms:W3CDTF">2022-01-23T03:21:03Z</dcterms:modified>
</cp:coreProperties>
</file>